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470" r:id="rId2"/>
    <p:sldId id="501" r:id="rId3"/>
    <p:sldId id="514" r:id="rId4"/>
    <p:sldId id="507" r:id="rId5"/>
    <p:sldId id="513" r:id="rId6"/>
    <p:sldId id="515" r:id="rId7"/>
    <p:sldId id="500" r:id="rId8"/>
    <p:sldId id="502" r:id="rId9"/>
    <p:sldId id="504" r:id="rId10"/>
    <p:sldId id="505" r:id="rId11"/>
    <p:sldId id="539" r:id="rId12"/>
    <p:sldId id="516" r:id="rId13"/>
    <p:sldId id="517" r:id="rId14"/>
    <p:sldId id="518" r:id="rId15"/>
    <p:sldId id="519" r:id="rId16"/>
    <p:sldId id="520" r:id="rId17"/>
    <p:sldId id="521" r:id="rId18"/>
    <p:sldId id="522" r:id="rId19"/>
    <p:sldId id="524" r:id="rId20"/>
    <p:sldId id="525" r:id="rId21"/>
    <p:sldId id="526" r:id="rId22"/>
    <p:sldId id="527" r:id="rId23"/>
    <p:sldId id="528" r:id="rId24"/>
    <p:sldId id="529" r:id="rId25"/>
    <p:sldId id="530" r:id="rId26"/>
    <p:sldId id="531" r:id="rId27"/>
    <p:sldId id="532" r:id="rId28"/>
    <p:sldId id="533" r:id="rId29"/>
    <p:sldId id="534" r:id="rId30"/>
    <p:sldId id="535" r:id="rId31"/>
    <p:sldId id="536" r:id="rId32"/>
    <p:sldId id="537" r:id="rId33"/>
    <p:sldId id="538" r:id="rId34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56" autoAdjust="0"/>
    <p:restoredTop sz="94660"/>
  </p:normalViewPr>
  <p:slideViewPr>
    <p:cSldViewPr snapToGrid="0">
      <p:cViewPr varScale="1">
        <p:scale>
          <a:sx n="83" d="100"/>
          <a:sy n="83" d="100"/>
        </p:scale>
        <p:origin x="1478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5FD0A10F-1DCD-45CF-9A31-F34E25D8FC04}" type="datetimeFigureOut">
              <a:rPr lang="en-US" smtClean="0"/>
              <a:t>8/2/2018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1AE75885-9668-4706-BA3E-406C0F698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406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C1CB99-AD6C-4B64-B044-FD2F9AD566D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412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7C28E-D4E6-4F83-85B9-729B68660BCE}" type="datetimeFigureOut">
              <a:rPr lang="en-US" smtClean="0"/>
              <a:t>8/2/2018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AB78-8EA3-48FA-BB39-9FA4F32A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529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7C28E-D4E6-4F83-85B9-729B68660BCE}" type="datetimeFigureOut">
              <a:rPr lang="en-US" smtClean="0"/>
              <a:t>8/2/2018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AB78-8EA3-48FA-BB39-9FA4F32A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67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7C28E-D4E6-4F83-85B9-729B68660BCE}" type="datetimeFigureOut">
              <a:rPr lang="en-US" smtClean="0"/>
              <a:t>8/2/2018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AB78-8EA3-48FA-BB39-9FA4F32A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503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7C28E-D4E6-4F83-85B9-729B68660BCE}" type="datetimeFigureOut">
              <a:rPr lang="en-US" smtClean="0"/>
              <a:t>8/2/2018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AB78-8EA3-48FA-BB39-9FA4F32A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826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7C28E-D4E6-4F83-85B9-729B68660BCE}" type="datetimeFigureOut">
              <a:rPr lang="en-US" smtClean="0"/>
              <a:t>8/2/2018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AB78-8EA3-48FA-BB39-9FA4F32A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06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7C28E-D4E6-4F83-85B9-729B68660BCE}" type="datetimeFigureOut">
              <a:rPr lang="en-US" smtClean="0"/>
              <a:t>8/2/2018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AB78-8EA3-48FA-BB39-9FA4F32A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53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7C28E-D4E6-4F83-85B9-729B68660BCE}" type="datetimeFigureOut">
              <a:rPr lang="en-US" smtClean="0"/>
              <a:t>8/2/2018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AB78-8EA3-48FA-BB39-9FA4F32A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757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7C28E-D4E6-4F83-85B9-729B68660BCE}" type="datetimeFigureOut">
              <a:rPr lang="en-US" smtClean="0"/>
              <a:t>8/2/2018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AB78-8EA3-48FA-BB39-9FA4F32A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15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7C28E-D4E6-4F83-85B9-729B68660BCE}" type="datetimeFigureOut">
              <a:rPr lang="en-US" smtClean="0"/>
              <a:t>8/2/2018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AB78-8EA3-48FA-BB39-9FA4F32A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384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7C28E-D4E6-4F83-85B9-729B68660BCE}" type="datetimeFigureOut">
              <a:rPr lang="en-US" smtClean="0"/>
              <a:t>8/2/2018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AB78-8EA3-48FA-BB39-9FA4F32A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591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7C28E-D4E6-4F83-85B9-729B68660BCE}" type="datetimeFigureOut">
              <a:rPr lang="en-US" smtClean="0"/>
              <a:t>8/2/2018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AB78-8EA3-48FA-BB39-9FA4F32A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210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7C28E-D4E6-4F83-85B9-729B68660BCE}" type="datetimeFigureOut">
              <a:rPr lang="en-US" smtClean="0"/>
              <a:t>8/2/2018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2AB78-8EA3-48FA-BB39-9FA4F32A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583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tiff"/><Relationship Id="rId5" Type="http://schemas.openxmlformats.org/officeDocument/2006/relationships/image" Target="../media/image14.png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/>
              <a:t>Data and Analysis in Natural Sciences (Michal Kowalewski, University of Florida)</a:t>
            </a:r>
            <a:endParaRPr lang="en-US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A773520D-10FF-4C3A-B24E-DAC9F1A9BCA7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" y="346109"/>
            <a:ext cx="9143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Alpha, Beta, Gamma</a:t>
            </a:r>
            <a:endParaRPr 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59036" y="807774"/>
            <a:ext cx="8825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/>
              <a:t>α</a:t>
            </a:r>
            <a:r>
              <a:rPr lang="en-US" b="1" dirty="0" smtClean="0"/>
              <a:t> (alpha diversity) </a:t>
            </a:r>
            <a:r>
              <a:rPr lang="en-US" dirty="0" smtClean="0"/>
              <a:t>– biodiversity </a:t>
            </a:r>
            <a:r>
              <a:rPr lang="en-US" dirty="0"/>
              <a:t>at local </a:t>
            </a:r>
            <a:r>
              <a:rPr lang="en-US" dirty="0" smtClean="0"/>
              <a:t>scales</a:t>
            </a:r>
          </a:p>
          <a:p>
            <a:r>
              <a:rPr lang="el-GR" b="1" dirty="0"/>
              <a:t>β</a:t>
            </a:r>
            <a:r>
              <a:rPr lang="en-US" b="1" dirty="0"/>
              <a:t> (beta diversity) </a:t>
            </a:r>
            <a:r>
              <a:rPr lang="en-US" dirty="0"/>
              <a:t>- variation in the identities of species among sites</a:t>
            </a:r>
          </a:p>
          <a:p>
            <a:r>
              <a:rPr lang="el-GR" b="1" dirty="0" smtClean="0"/>
              <a:t>ϒ</a:t>
            </a:r>
            <a:r>
              <a:rPr lang="en-US" b="1" dirty="0" smtClean="0"/>
              <a:t> (gamma diversity)</a:t>
            </a:r>
            <a:r>
              <a:rPr lang="en-US" dirty="0" smtClean="0"/>
              <a:t> - the broader regional </a:t>
            </a:r>
            <a:r>
              <a:rPr lang="en-US" dirty="0"/>
              <a:t>species </a:t>
            </a:r>
            <a:r>
              <a:rPr lang="en-US" dirty="0" smtClean="0"/>
              <a:t>pool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68223" y="1731104"/>
            <a:ext cx="5185317" cy="4389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35628" y="1900144"/>
            <a:ext cx="18553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</a:t>
            </a:r>
            <a:r>
              <a:rPr lang="en-US" sz="1200" dirty="0" smtClean="0"/>
              <a:t>fter: Anderson et al. 2011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491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sciencemag.org/content/333/6050/1755/F3.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299" y="379698"/>
            <a:ext cx="7013575" cy="5335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29450" y="5743575"/>
            <a:ext cx="1672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Kraft et al. 2011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545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1847272"/>
            <a:ext cx="9143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Empirical Case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54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12"/>
          <p:cNvSpPr txBox="1">
            <a:spLocks noChangeArrowheads="1"/>
          </p:cNvSpPr>
          <p:nvPr/>
        </p:nvSpPr>
        <p:spPr bwMode="auto">
          <a:xfrm>
            <a:off x="0" y="3"/>
            <a:ext cx="9145010" cy="1200329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 b="1" dirty="0">
                <a:solidFill>
                  <a:schemeClr val="bg1"/>
                </a:solidFill>
              </a:rPr>
              <a:t>MOLLUSKS AS ARCHIVES OF SPATIAL BIODIVERSITY PATTERNS IN MARINE BENTHIC COMMUNITIES: AN EXAMPLE FROM COASTAL NORTH CAROLINA, USA</a:t>
            </a:r>
          </a:p>
        </p:txBody>
      </p:sp>
      <p:sp>
        <p:nvSpPr>
          <p:cNvPr id="2054" name="Text Box 14"/>
          <p:cNvSpPr txBox="1">
            <a:spLocks noChangeArrowheads="1"/>
          </p:cNvSpPr>
          <p:nvPr/>
        </p:nvSpPr>
        <p:spPr bwMode="auto">
          <a:xfrm>
            <a:off x="773339" y="2309161"/>
            <a:ext cx="756557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8001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800" dirty="0" err="1">
                <a:latin typeface="+mn-lt"/>
              </a:rPr>
              <a:t>Micha</a:t>
            </a:r>
            <a:r>
              <a:rPr lang="en-US" sz="1800" dirty="0" err="1">
                <a:latin typeface="+mn-lt"/>
                <a:cs typeface="Times New Roman"/>
              </a:rPr>
              <a:t>ł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smtClean="0">
                <a:latin typeface="+mn-lt"/>
              </a:rPr>
              <a:t>KOWALEWSKI</a:t>
            </a:r>
            <a:endParaRPr lang="en-US" sz="1800" dirty="0">
              <a:latin typeface="+mn-lt"/>
            </a:endParaRPr>
          </a:p>
          <a:p>
            <a:pPr algn="ctr" eaLnBrk="1" hangingPunct="1"/>
            <a:r>
              <a:rPr lang="en-US" sz="1800" dirty="0" smtClean="0">
                <a:latin typeface="+mn-lt"/>
              </a:rPr>
              <a:t>Florida </a:t>
            </a:r>
            <a:r>
              <a:rPr lang="en-US" sz="1800" dirty="0">
                <a:latin typeface="+mn-lt"/>
              </a:rPr>
              <a:t>Museum of Natural </a:t>
            </a:r>
            <a:r>
              <a:rPr lang="en-US" sz="1800" dirty="0" smtClean="0">
                <a:latin typeface="+mn-lt"/>
              </a:rPr>
              <a:t>History</a:t>
            </a:r>
          </a:p>
          <a:p>
            <a:pPr algn="ctr" eaLnBrk="1" hangingPunct="1"/>
            <a:r>
              <a:rPr lang="en-US" sz="1800" dirty="0" smtClean="0">
                <a:latin typeface="+mn-lt"/>
              </a:rPr>
              <a:t>University </a:t>
            </a:r>
            <a:r>
              <a:rPr lang="en-US" sz="1800" dirty="0">
                <a:latin typeface="+mn-lt"/>
              </a:rPr>
              <a:t>of </a:t>
            </a:r>
            <a:r>
              <a:rPr lang="en-US" sz="1800" dirty="0" smtClean="0">
                <a:latin typeface="+mn-lt"/>
              </a:rPr>
              <a:t>Florida, Gainesville</a:t>
            </a:r>
            <a:r>
              <a:rPr lang="en-US" sz="1800" dirty="0">
                <a:latin typeface="+mn-lt"/>
              </a:rPr>
              <a:t>, FL </a:t>
            </a:r>
            <a:r>
              <a:rPr lang="en-US" sz="1800" dirty="0" smtClean="0">
                <a:latin typeface="+mn-lt"/>
              </a:rPr>
              <a:t>32611</a:t>
            </a:r>
          </a:p>
          <a:p>
            <a:pPr algn="ctr" eaLnBrk="1" hangingPunct="1"/>
            <a:endParaRPr lang="en-US" sz="1800" dirty="0" smtClean="0">
              <a:latin typeface="+mn-lt"/>
            </a:endParaRPr>
          </a:p>
          <a:p>
            <a:pPr algn="ctr" eaLnBrk="1" hangingPunct="1"/>
            <a:endParaRPr lang="en-US" sz="1800" dirty="0" smtClean="0">
              <a:latin typeface="+mn-lt"/>
            </a:endParaRPr>
          </a:p>
          <a:p>
            <a:pPr algn="ctr" eaLnBrk="1" hangingPunct="1"/>
            <a:r>
              <a:rPr lang="en-US" sz="1800" dirty="0" smtClean="0">
                <a:latin typeface="+mn-lt"/>
              </a:rPr>
              <a:t>Carrie </a:t>
            </a:r>
            <a:r>
              <a:rPr lang="en-US" sz="1800" dirty="0">
                <a:latin typeface="+mn-lt"/>
              </a:rPr>
              <a:t>L</a:t>
            </a:r>
            <a:r>
              <a:rPr lang="en-US" sz="1800" dirty="0" smtClean="0">
                <a:latin typeface="+mn-lt"/>
              </a:rPr>
              <a:t>. TYLER</a:t>
            </a:r>
          </a:p>
          <a:p>
            <a:pPr algn="ctr" eaLnBrk="1" hangingPunct="1"/>
            <a:r>
              <a:rPr lang="en-US" sz="1800" dirty="0" smtClean="0">
                <a:latin typeface="+mn-lt"/>
              </a:rPr>
              <a:t>Geology </a:t>
            </a:r>
            <a:r>
              <a:rPr lang="en-US" sz="1800" dirty="0">
                <a:latin typeface="+mn-lt"/>
              </a:rPr>
              <a:t>and Environmental Earth </a:t>
            </a:r>
            <a:r>
              <a:rPr lang="en-US" sz="1800" dirty="0" smtClean="0">
                <a:latin typeface="+mn-lt"/>
              </a:rPr>
              <a:t>Science</a:t>
            </a:r>
          </a:p>
          <a:p>
            <a:pPr algn="ctr" eaLnBrk="1" hangingPunct="1"/>
            <a:r>
              <a:rPr lang="en-US" sz="1800" dirty="0" smtClean="0">
                <a:latin typeface="+mn-lt"/>
              </a:rPr>
              <a:t>Miami University</a:t>
            </a:r>
            <a:r>
              <a:rPr lang="en-US" sz="1800" dirty="0">
                <a:latin typeface="+mn-lt"/>
              </a:rPr>
              <a:t>, Oxford, OH </a:t>
            </a:r>
            <a:r>
              <a:rPr lang="en-US" sz="1800" dirty="0" smtClean="0">
                <a:latin typeface="+mn-lt"/>
              </a:rPr>
              <a:t>45056</a:t>
            </a:r>
          </a:p>
        </p:txBody>
      </p:sp>
      <p:pic>
        <p:nvPicPr>
          <p:cNvPr id="2056" name="Picture 2" descr="Florida Museum of Natural Histo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081" y="5863274"/>
            <a:ext cx="272415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7" name="TextBox 13"/>
          <p:cNvSpPr txBox="1">
            <a:spLocks noChangeArrowheads="1"/>
          </p:cNvSpPr>
          <p:nvPr/>
        </p:nvSpPr>
        <p:spPr bwMode="auto">
          <a:xfrm>
            <a:off x="106680" y="6403448"/>
            <a:ext cx="31067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400" b="1" dirty="0">
                <a:solidFill>
                  <a:srgbClr val="CC8458"/>
                </a:solidFill>
              </a:rPr>
              <a:t>INVERTEBRATE PALEONTOLOGY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1077" y="6060231"/>
            <a:ext cx="2704280" cy="51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1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563" y="540905"/>
            <a:ext cx="8402019" cy="588760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6493459" y="6505236"/>
            <a:ext cx="23391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 smtClean="0"/>
              <a:t>Kosnik</a:t>
            </a:r>
            <a:r>
              <a:rPr lang="en-US" sz="900" dirty="0" smtClean="0"/>
              <a:t> and </a:t>
            </a:r>
            <a:r>
              <a:rPr lang="en-US" sz="900" dirty="0" err="1" smtClean="0"/>
              <a:t>Kowalewski</a:t>
            </a:r>
            <a:r>
              <a:rPr lang="en-US" sz="900" dirty="0" smtClean="0"/>
              <a:t> (2016) </a:t>
            </a:r>
            <a:r>
              <a:rPr lang="en-US" sz="900" i="1" dirty="0" smtClean="0"/>
              <a:t>Biology Letters</a:t>
            </a:r>
            <a:endParaRPr lang="en-US" sz="9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-1312"/>
            <a:ext cx="9144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Conservation Paleobiology: Historical Ecology Afforded by Fossils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92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459"/>
            <a:ext cx="9144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Can we trust the fossil record as a proxy of historical ecological data?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7" name="Picture 16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81200" y="1219199"/>
            <a:ext cx="6625241" cy="497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043754" y="6419994"/>
            <a:ext cx="28970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Kidwell &amp; </a:t>
            </a:r>
            <a:r>
              <a:rPr lang="en-US" sz="900" dirty="0" err="1" smtClean="0"/>
              <a:t>Tomasovych</a:t>
            </a:r>
            <a:r>
              <a:rPr lang="en-US" sz="900" dirty="0" smtClean="0"/>
              <a:t> (2013) </a:t>
            </a:r>
            <a:r>
              <a:rPr lang="en-US" sz="900" i="1" dirty="0" smtClean="0"/>
              <a:t>Ann. Rev. Ecol. </a:t>
            </a:r>
            <a:r>
              <a:rPr lang="en-US" sz="900" i="1" dirty="0" err="1" smtClean="0"/>
              <a:t>Evol</a:t>
            </a:r>
            <a:r>
              <a:rPr lang="en-US" sz="900" i="1" dirty="0" smtClean="0"/>
              <a:t>. Sys.</a:t>
            </a:r>
            <a:endParaRPr lang="en-US" sz="900" dirty="0"/>
          </a:p>
        </p:txBody>
      </p:sp>
      <p:sp>
        <p:nvSpPr>
          <p:cNvPr id="20" name="TextBox 19"/>
          <p:cNvSpPr txBox="1"/>
          <p:nvPr/>
        </p:nvSpPr>
        <p:spPr>
          <a:xfrm>
            <a:off x="1681201" y="767460"/>
            <a:ext cx="4975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Meta-Analysis: Good Live-Dead Match in Mollusks</a:t>
            </a:r>
            <a:endParaRPr lang="en-US" b="1" dirty="0"/>
          </a:p>
        </p:txBody>
      </p:sp>
      <p:sp>
        <p:nvSpPr>
          <p:cNvPr id="2" name="TextBox 1"/>
          <p:cNvSpPr txBox="1"/>
          <p:nvPr/>
        </p:nvSpPr>
        <p:spPr>
          <a:xfrm rot="16200000">
            <a:off x="33986" y="3189339"/>
            <a:ext cx="2943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 smtClean="0">
                <a:latin typeface="Arial Black" panose="020B0A04020102020204" pitchFamily="34" charset="0"/>
              </a:rPr>
              <a:t>Jaccard</a:t>
            </a:r>
            <a:r>
              <a:rPr lang="en-US" sz="1600" b="1" dirty="0" smtClean="0">
                <a:latin typeface="Arial Black" panose="020B0A04020102020204" pitchFamily="34" charset="0"/>
              </a:rPr>
              <a:t>-Chao Similarity</a:t>
            </a:r>
            <a:endParaRPr lang="en-US" sz="1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77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9948" t="18866" r="26237" b="13781"/>
          <a:stretch/>
        </p:blipFill>
        <p:spPr>
          <a:xfrm>
            <a:off x="681216" y="585846"/>
            <a:ext cx="6811061" cy="58895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459"/>
            <a:ext cx="9144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Can we trust the fossil record as a proxy of historical ecological data?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43754" y="6419994"/>
            <a:ext cx="28970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Kidwell &amp; </a:t>
            </a:r>
            <a:r>
              <a:rPr lang="en-US" sz="900" dirty="0" err="1" smtClean="0"/>
              <a:t>Tomasovych</a:t>
            </a:r>
            <a:r>
              <a:rPr lang="en-US" sz="900" dirty="0" smtClean="0"/>
              <a:t> (2013) </a:t>
            </a:r>
            <a:r>
              <a:rPr lang="en-US" sz="900" i="1" dirty="0" smtClean="0"/>
              <a:t>Ann. Rev. Ecol. </a:t>
            </a:r>
            <a:r>
              <a:rPr lang="en-US" sz="900" i="1" dirty="0" err="1" smtClean="0"/>
              <a:t>Evol</a:t>
            </a:r>
            <a:r>
              <a:rPr lang="en-US" sz="900" i="1" dirty="0" smtClean="0"/>
              <a:t>. Sys.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69159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96424"/>
            <a:ext cx="9144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Current understanding - Limitations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5312" y="869058"/>
            <a:ext cx="75617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Most previous studies focused on mollusks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Non-mollusk studies typically also limited to one phylum or class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Most studies focused on fidelity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Few studies dealt with spatial structuring of communities and beta diversity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35312" y="3846521"/>
            <a:ext cx="67217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Targets all </a:t>
            </a:r>
            <a:r>
              <a:rPr lang="en-US" dirty="0" err="1" smtClean="0"/>
              <a:t>macrobenthos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Explicit focus on beta diversity and other aspects of spatial ecology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3144681"/>
            <a:ext cx="9144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This Study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19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-9235"/>
            <a:ext cx="9153234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Beta Diversity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1598" t="17766" r="44588" b="9773"/>
          <a:stretch/>
        </p:blipFill>
        <p:spPr>
          <a:xfrm>
            <a:off x="2180094" y="760032"/>
            <a:ext cx="4802279" cy="57885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80906" y="6328977"/>
            <a:ext cx="195438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Anderson et al. (2011) </a:t>
            </a:r>
            <a:r>
              <a:rPr lang="en-US" sz="900" i="1" dirty="0" smtClean="0"/>
              <a:t>Ecology Letters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19575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../../Research/Fidelity_08/Figures/Locality_Map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885" y="719976"/>
            <a:ext cx="8545311" cy="5505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0" y="2463"/>
            <a:ext cx="9144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Study Area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80906" y="6328977"/>
            <a:ext cx="19816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Tyler and </a:t>
            </a:r>
            <a:r>
              <a:rPr lang="en-US" sz="900" dirty="0" err="1" smtClean="0"/>
              <a:t>Kowalewski</a:t>
            </a:r>
            <a:r>
              <a:rPr lang="en-US" sz="900" dirty="0" smtClean="0"/>
              <a:t> (2014) </a:t>
            </a:r>
            <a:r>
              <a:rPr lang="en-US" sz="900" i="1" dirty="0" err="1" smtClean="0"/>
              <a:t>PLoS</a:t>
            </a:r>
            <a:r>
              <a:rPr lang="en-US" sz="900" i="1" dirty="0" smtClean="0"/>
              <a:t> One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37748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5" t="14590" r="55126" b="6486"/>
          <a:stretch/>
        </p:blipFill>
        <p:spPr bwMode="auto">
          <a:xfrm>
            <a:off x="48487" y="1257045"/>
            <a:ext cx="5966488" cy="5014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80906" y="1046759"/>
            <a:ext cx="2563094" cy="2385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2464"/>
            <a:ext cx="9144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Composition of Live Communities Controlled by Water Depth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80906" y="3764081"/>
            <a:ext cx="2510576" cy="233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6234545" y="460979"/>
            <a:ext cx="7557" cy="6397021"/>
          </a:xfrm>
          <a:prstGeom prst="line">
            <a:avLst/>
          </a:prstGeom>
          <a:ln w="203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580906" y="6328977"/>
            <a:ext cx="19816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Tyler and </a:t>
            </a:r>
            <a:r>
              <a:rPr lang="en-US" sz="900" dirty="0" err="1" smtClean="0"/>
              <a:t>Kowalewski</a:t>
            </a:r>
            <a:r>
              <a:rPr lang="en-US" sz="900" dirty="0" smtClean="0"/>
              <a:t> (2014) </a:t>
            </a:r>
            <a:r>
              <a:rPr lang="en-US" sz="900" i="1" dirty="0" err="1" smtClean="0"/>
              <a:t>PLoS</a:t>
            </a:r>
            <a:r>
              <a:rPr lang="en-US" sz="900" i="1" dirty="0" smtClean="0"/>
              <a:t> One</a:t>
            </a:r>
            <a:endParaRPr lang="en-US" sz="9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065" t="2356" r="52527" b="86354"/>
          <a:stretch/>
        </p:blipFill>
        <p:spPr bwMode="auto">
          <a:xfrm>
            <a:off x="5123662" y="1337705"/>
            <a:ext cx="740590" cy="7496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435429" y="1600210"/>
            <a:ext cx="4016828" cy="3842657"/>
          </a:xfrm>
          <a:custGeom>
            <a:avLst/>
            <a:gdLst>
              <a:gd name="connsiteX0" fmla="*/ 293914 w 4016828"/>
              <a:gd name="connsiteY0" fmla="*/ 1556657 h 3842657"/>
              <a:gd name="connsiteX1" fmla="*/ 435428 w 4016828"/>
              <a:gd name="connsiteY1" fmla="*/ 1469572 h 3842657"/>
              <a:gd name="connsiteX2" fmla="*/ 522514 w 4016828"/>
              <a:gd name="connsiteY2" fmla="*/ 1436915 h 3842657"/>
              <a:gd name="connsiteX3" fmla="*/ 631371 w 4016828"/>
              <a:gd name="connsiteY3" fmla="*/ 1371600 h 3842657"/>
              <a:gd name="connsiteX4" fmla="*/ 664028 w 4016828"/>
              <a:gd name="connsiteY4" fmla="*/ 1338943 h 3842657"/>
              <a:gd name="connsiteX5" fmla="*/ 707571 w 4016828"/>
              <a:gd name="connsiteY5" fmla="*/ 1328057 h 3842657"/>
              <a:gd name="connsiteX6" fmla="*/ 762000 w 4016828"/>
              <a:gd name="connsiteY6" fmla="*/ 1284515 h 3842657"/>
              <a:gd name="connsiteX7" fmla="*/ 794657 w 4016828"/>
              <a:gd name="connsiteY7" fmla="*/ 1262743 h 3842657"/>
              <a:gd name="connsiteX8" fmla="*/ 827314 w 4016828"/>
              <a:gd name="connsiteY8" fmla="*/ 1230086 h 3842657"/>
              <a:gd name="connsiteX9" fmla="*/ 827314 w 4016828"/>
              <a:gd name="connsiteY9" fmla="*/ 1045029 h 3842657"/>
              <a:gd name="connsiteX10" fmla="*/ 816428 w 4016828"/>
              <a:gd name="connsiteY10" fmla="*/ 1012372 h 3842657"/>
              <a:gd name="connsiteX11" fmla="*/ 794657 w 4016828"/>
              <a:gd name="connsiteY11" fmla="*/ 979715 h 3842657"/>
              <a:gd name="connsiteX12" fmla="*/ 772885 w 4016828"/>
              <a:gd name="connsiteY12" fmla="*/ 914400 h 3842657"/>
              <a:gd name="connsiteX13" fmla="*/ 729342 w 4016828"/>
              <a:gd name="connsiteY13" fmla="*/ 827315 h 3842657"/>
              <a:gd name="connsiteX14" fmla="*/ 696685 w 4016828"/>
              <a:gd name="connsiteY14" fmla="*/ 718457 h 3842657"/>
              <a:gd name="connsiteX15" fmla="*/ 685800 w 4016828"/>
              <a:gd name="connsiteY15" fmla="*/ 685800 h 3842657"/>
              <a:gd name="connsiteX16" fmla="*/ 696685 w 4016828"/>
              <a:gd name="connsiteY16" fmla="*/ 576943 h 3842657"/>
              <a:gd name="connsiteX17" fmla="*/ 740228 w 4016828"/>
              <a:gd name="connsiteY17" fmla="*/ 544286 h 3842657"/>
              <a:gd name="connsiteX18" fmla="*/ 805542 w 4016828"/>
              <a:gd name="connsiteY18" fmla="*/ 511629 h 3842657"/>
              <a:gd name="connsiteX19" fmla="*/ 859971 w 4016828"/>
              <a:gd name="connsiteY19" fmla="*/ 478972 h 3842657"/>
              <a:gd name="connsiteX20" fmla="*/ 990600 w 4016828"/>
              <a:gd name="connsiteY20" fmla="*/ 424543 h 3842657"/>
              <a:gd name="connsiteX21" fmla="*/ 1110342 w 4016828"/>
              <a:gd name="connsiteY21" fmla="*/ 359229 h 3842657"/>
              <a:gd name="connsiteX22" fmla="*/ 1143000 w 4016828"/>
              <a:gd name="connsiteY22" fmla="*/ 337457 h 3842657"/>
              <a:gd name="connsiteX23" fmla="*/ 1175657 w 4016828"/>
              <a:gd name="connsiteY23" fmla="*/ 326572 h 3842657"/>
              <a:gd name="connsiteX24" fmla="*/ 1382485 w 4016828"/>
              <a:gd name="connsiteY24" fmla="*/ 293915 h 3842657"/>
              <a:gd name="connsiteX25" fmla="*/ 1426028 w 4016828"/>
              <a:gd name="connsiteY25" fmla="*/ 272143 h 3842657"/>
              <a:gd name="connsiteX26" fmla="*/ 1447800 w 4016828"/>
              <a:gd name="connsiteY26" fmla="*/ 250372 h 3842657"/>
              <a:gd name="connsiteX27" fmla="*/ 1491342 w 4016828"/>
              <a:gd name="connsiteY27" fmla="*/ 228600 h 3842657"/>
              <a:gd name="connsiteX28" fmla="*/ 1534885 w 4016828"/>
              <a:gd name="connsiteY28" fmla="*/ 152400 h 3842657"/>
              <a:gd name="connsiteX29" fmla="*/ 1545771 w 4016828"/>
              <a:gd name="connsiteY29" fmla="*/ 43543 h 3842657"/>
              <a:gd name="connsiteX30" fmla="*/ 1611085 w 4016828"/>
              <a:gd name="connsiteY30" fmla="*/ 0 h 3842657"/>
              <a:gd name="connsiteX31" fmla="*/ 1785257 w 4016828"/>
              <a:gd name="connsiteY31" fmla="*/ 21772 h 3842657"/>
              <a:gd name="connsiteX32" fmla="*/ 1817914 w 4016828"/>
              <a:gd name="connsiteY32" fmla="*/ 43543 h 3842657"/>
              <a:gd name="connsiteX33" fmla="*/ 1861457 w 4016828"/>
              <a:gd name="connsiteY33" fmla="*/ 54429 h 3842657"/>
              <a:gd name="connsiteX34" fmla="*/ 1915885 w 4016828"/>
              <a:gd name="connsiteY34" fmla="*/ 76200 h 3842657"/>
              <a:gd name="connsiteX35" fmla="*/ 1948542 w 4016828"/>
              <a:gd name="connsiteY35" fmla="*/ 87086 h 3842657"/>
              <a:gd name="connsiteX36" fmla="*/ 2024742 w 4016828"/>
              <a:gd name="connsiteY36" fmla="*/ 141515 h 3842657"/>
              <a:gd name="connsiteX37" fmla="*/ 2090057 w 4016828"/>
              <a:gd name="connsiteY37" fmla="*/ 195943 h 3842657"/>
              <a:gd name="connsiteX38" fmla="*/ 2166257 w 4016828"/>
              <a:gd name="connsiteY38" fmla="*/ 261257 h 3842657"/>
              <a:gd name="connsiteX39" fmla="*/ 2209800 w 4016828"/>
              <a:gd name="connsiteY39" fmla="*/ 272143 h 3842657"/>
              <a:gd name="connsiteX40" fmla="*/ 2296885 w 4016828"/>
              <a:gd name="connsiteY40" fmla="*/ 304800 h 3842657"/>
              <a:gd name="connsiteX41" fmla="*/ 2373085 w 4016828"/>
              <a:gd name="connsiteY41" fmla="*/ 315686 h 3842657"/>
              <a:gd name="connsiteX42" fmla="*/ 2460171 w 4016828"/>
              <a:gd name="connsiteY42" fmla="*/ 337457 h 3842657"/>
              <a:gd name="connsiteX43" fmla="*/ 3048000 w 4016828"/>
              <a:gd name="connsiteY43" fmla="*/ 326572 h 3842657"/>
              <a:gd name="connsiteX44" fmla="*/ 3287485 w 4016828"/>
              <a:gd name="connsiteY44" fmla="*/ 293915 h 3842657"/>
              <a:gd name="connsiteX45" fmla="*/ 3309257 w 4016828"/>
              <a:gd name="connsiteY45" fmla="*/ 315686 h 3842657"/>
              <a:gd name="connsiteX46" fmla="*/ 3352800 w 4016828"/>
              <a:gd name="connsiteY46" fmla="*/ 337457 h 3842657"/>
              <a:gd name="connsiteX47" fmla="*/ 3374571 w 4016828"/>
              <a:gd name="connsiteY47" fmla="*/ 370115 h 3842657"/>
              <a:gd name="connsiteX48" fmla="*/ 3439885 w 4016828"/>
              <a:gd name="connsiteY48" fmla="*/ 402772 h 3842657"/>
              <a:gd name="connsiteX49" fmla="*/ 3516085 w 4016828"/>
              <a:gd name="connsiteY49" fmla="*/ 457200 h 3842657"/>
              <a:gd name="connsiteX50" fmla="*/ 3548742 w 4016828"/>
              <a:gd name="connsiteY50" fmla="*/ 511629 h 3842657"/>
              <a:gd name="connsiteX51" fmla="*/ 3581400 w 4016828"/>
              <a:gd name="connsiteY51" fmla="*/ 566057 h 3842657"/>
              <a:gd name="connsiteX52" fmla="*/ 3614057 w 4016828"/>
              <a:gd name="connsiteY52" fmla="*/ 609600 h 3842657"/>
              <a:gd name="connsiteX53" fmla="*/ 3614057 w 4016828"/>
              <a:gd name="connsiteY53" fmla="*/ 707572 h 3842657"/>
              <a:gd name="connsiteX54" fmla="*/ 3570514 w 4016828"/>
              <a:gd name="connsiteY54" fmla="*/ 751115 h 3842657"/>
              <a:gd name="connsiteX55" fmla="*/ 3526971 w 4016828"/>
              <a:gd name="connsiteY55" fmla="*/ 816429 h 3842657"/>
              <a:gd name="connsiteX56" fmla="*/ 3505200 w 4016828"/>
              <a:gd name="connsiteY56" fmla="*/ 849086 h 3842657"/>
              <a:gd name="connsiteX57" fmla="*/ 3516085 w 4016828"/>
              <a:gd name="connsiteY57" fmla="*/ 1012372 h 3842657"/>
              <a:gd name="connsiteX58" fmla="*/ 3559628 w 4016828"/>
              <a:gd name="connsiteY58" fmla="*/ 1045029 h 3842657"/>
              <a:gd name="connsiteX59" fmla="*/ 3635828 w 4016828"/>
              <a:gd name="connsiteY59" fmla="*/ 1121229 h 3842657"/>
              <a:gd name="connsiteX60" fmla="*/ 3712028 w 4016828"/>
              <a:gd name="connsiteY60" fmla="*/ 1143000 h 3842657"/>
              <a:gd name="connsiteX61" fmla="*/ 3799114 w 4016828"/>
              <a:gd name="connsiteY61" fmla="*/ 1186543 h 3842657"/>
              <a:gd name="connsiteX62" fmla="*/ 3897085 w 4016828"/>
              <a:gd name="connsiteY62" fmla="*/ 1230086 h 3842657"/>
              <a:gd name="connsiteX63" fmla="*/ 3984171 w 4016828"/>
              <a:gd name="connsiteY63" fmla="*/ 1295400 h 3842657"/>
              <a:gd name="connsiteX64" fmla="*/ 4016828 w 4016828"/>
              <a:gd name="connsiteY64" fmla="*/ 1404257 h 3842657"/>
              <a:gd name="connsiteX65" fmla="*/ 3973285 w 4016828"/>
              <a:gd name="connsiteY65" fmla="*/ 1458686 h 3842657"/>
              <a:gd name="connsiteX66" fmla="*/ 3897085 w 4016828"/>
              <a:gd name="connsiteY66" fmla="*/ 1534886 h 3842657"/>
              <a:gd name="connsiteX67" fmla="*/ 3864428 w 4016828"/>
              <a:gd name="connsiteY67" fmla="*/ 1545772 h 3842657"/>
              <a:gd name="connsiteX68" fmla="*/ 3810000 w 4016828"/>
              <a:gd name="connsiteY68" fmla="*/ 1578429 h 3842657"/>
              <a:gd name="connsiteX69" fmla="*/ 3744685 w 4016828"/>
              <a:gd name="connsiteY69" fmla="*/ 1611086 h 3842657"/>
              <a:gd name="connsiteX70" fmla="*/ 3668485 w 4016828"/>
              <a:gd name="connsiteY70" fmla="*/ 1676400 h 3842657"/>
              <a:gd name="connsiteX71" fmla="*/ 3635828 w 4016828"/>
              <a:gd name="connsiteY71" fmla="*/ 1698172 h 3842657"/>
              <a:gd name="connsiteX72" fmla="*/ 3624942 w 4016828"/>
              <a:gd name="connsiteY72" fmla="*/ 1730829 h 3842657"/>
              <a:gd name="connsiteX73" fmla="*/ 3657600 w 4016828"/>
              <a:gd name="connsiteY73" fmla="*/ 1828800 h 3842657"/>
              <a:gd name="connsiteX74" fmla="*/ 3701142 w 4016828"/>
              <a:gd name="connsiteY74" fmla="*/ 1872343 h 3842657"/>
              <a:gd name="connsiteX75" fmla="*/ 3733800 w 4016828"/>
              <a:gd name="connsiteY75" fmla="*/ 1937657 h 3842657"/>
              <a:gd name="connsiteX76" fmla="*/ 3744685 w 4016828"/>
              <a:gd name="connsiteY76" fmla="*/ 2068286 h 3842657"/>
              <a:gd name="connsiteX77" fmla="*/ 3766457 w 4016828"/>
              <a:gd name="connsiteY77" fmla="*/ 2122715 h 3842657"/>
              <a:gd name="connsiteX78" fmla="*/ 3777342 w 4016828"/>
              <a:gd name="connsiteY78" fmla="*/ 2188029 h 3842657"/>
              <a:gd name="connsiteX79" fmla="*/ 3766457 w 4016828"/>
              <a:gd name="connsiteY79" fmla="*/ 2307772 h 3842657"/>
              <a:gd name="connsiteX80" fmla="*/ 3733800 w 4016828"/>
              <a:gd name="connsiteY80" fmla="*/ 2329543 h 3842657"/>
              <a:gd name="connsiteX81" fmla="*/ 3690257 w 4016828"/>
              <a:gd name="connsiteY81" fmla="*/ 2394857 h 3842657"/>
              <a:gd name="connsiteX82" fmla="*/ 3646714 w 4016828"/>
              <a:gd name="connsiteY82" fmla="*/ 2438400 h 3842657"/>
              <a:gd name="connsiteX83" fmla="*/ 3581400 w 4016828"/>
              <a:gd name="connsiteY83" fmla="*/ 2536372 h 3842657"/>
              <a:gd name="connsiteX84" fmla="*/ 3570514 w 4016828"/>
              <a:gd name="connsiteY84" fmla="*/ 2579915 h 3842657"/>
              <a:gd name="connsiteX85" fmla="*/ 3516085 w 4016828"/>
              <a:gd name="connsiteY85" fmla="*/ 2645229 h 3842657"/>
              <a:gd name="connsiteX86" fmla="*/ 3505200 w 4016828"/>
              <a:gd name="connsiteY86" fmla="*/ 2677886 h 3842657"/>
              <a:gd name="connsiteX87" fmla="*/ 3483428 w 4016828"/>
              <a:gd name="connsiteY87" fmla="*/ 2699657 h 3842657"/>
              <a:gd name="connsiteX88" fmla="*/ 3418114 w 4016828"/>
              <a:gd name="connsiteY88" fmla="*/ 2732315 h 3842657"/>
              <a:gd name="connsiteX89" fmla="*/ 3320142 w 4016828"/>
              <a:gd name="connsiteY89" fmla="*/ 2808515 h 3842657"/>
              <a:gd name="connsiteX90" fmla="*/ 3276600 w 4016828"/>
              <a:gd name="connsiteY90" fmla="*/ 2841172 h 3842657"/>
              <a:gd name="connsiteX91" fmla="*/ 3211285 w 4016828"/>
              <a:gd name="connsiteY91" fmla="*/ 2895600 h 3842657"/>
              <a:gd name="connsiteX92" fmla="*/ 3189514 w 4016828"/>
              <a:gd name="connsiteY92" fmla="*/ 2917372 h 3842657"/>
              <a:gd name="connsiteX93" fmla="*/ 3156857 w 4016828"/>
              <a:gd name="connsiteY93" fmla="*/ 2939143 h 3842657"/>
              <a:gd name="connsiteX94" fmla="*/ 3113314 w 4016828"/>
              <a:gd name="connsiteY94" fmla="*/ 2960915 h 3842657"/>
              <a:gd name="connsiteX95" fmla="*/ 3058885 w 4016828"/>
              <a:gd name="connsiteY95" fmla="*/ 3015343 h 3842657"/>
              <a:gd name="connsiteX96" fmla="*/ 3026228 w 4016828"/>
              <a:gd name="connsiteY96" fmla="*/ 3037115 h 3842657"/>
              <a:gd name="connsiteX97" fmla="*/ 3015342 w 4016828"/>
              <a:gd name="connsiteY97" fmla="*/ 3069772 h 3842657"/>
              <a:gd name="connsiteX98" fmla="*/ 2895600 w 4016828"/>
              <a:gd name="connsiteY98" fmla="*/ 3145972 h 3842657"/>
              <a:gd name="connsiteX99" fmla="*/ 2797628 w 4016828"/>
              <a:gd name="connsiteY99" fmla="*/ 3243943 h 3842657"/>
              <a:gd name="connsiteX100" fmla="*/ 2677885 w 4016828"/>
              <a:gd name="connsiteY100" fmla="*/ 3363686 h 3842657"/>
              <a:gd name="connsiteX101" fmla="*/ 2645228 w 4016828"/>
              <a:gd name="connsiteY101" fmla="*/ 3396343 h 3842657"/>
              <a:gd name="connsiteX102" fmla="*/ 2634342 w 4016828"/>
              <a:gd name="connsiteY102" fmla="*/ 3439886 h 3842657"/>
              <a:gd name="connsiteX103" fmla="*/ 2601685 w 4016828"/>
              <a:gd name="connsiteY103" fmla="*/ 3537857 h 3842657"/>
              <a:gd name="connsiteX104" fmla="*/ 2579914 w 4016828"/>
              <a:gd name="connsiteY104" fmla="*/ 3624943 h 3842657"/>
              <a:gd name="connsiteX105" fmla="*/ 2569028 w 4016828"/>
              <a:gd name="connsiteY105" fmla="*/ 3668486 h 3842657"/>
              <a:gd name="connsiteX106" fmla="*/ 2525485 w 4016828"/>
              <a:gd name="connsiteY106" fmla="*/ 3744686 h 3842657"/>
              <a:gd name="connsiteX107" fmla="*/ 2514600 w 4016828"/>
              <a:gd name="connsiteY107" fmla="*/ 3777343 h 3842657"/>
              <a:gd name="connsiteX108" fmla="*/ 2492828 w 4016828"/>
              <a:gd name="connsiteY108" fmla="*/ 3799115 h 3842657"/>
              <a:gd name="connsiteX109" fmla="*/ 2460171 w 4016828"/>
              <a:gd name="connsiteY109" fmla="*/ 3820886 h 3842657"/>
              <a:gd name="connsiteX110" fmla="*/ 2383971 w 4016828"/>
              <a:gd name="connsiteY110" fmla="*/ 3842657 h 3842657"/>
              <a:gd name="connsiteX111" fmla="*/ 2090057 w 4016828"/>
              <a:gd name="connsiteY111" fmla="*/ 3831772 h 3842657"/>
              <a:gd name="connsiteX112" fmla="*/ 2002971 w 4016828"/>
              <a:gd name="connsiteY112" fmla="*/ 3820886 h 3842657"/>
              <a:gd name="connsiteX113" fmla="*/ 1872342 w 4016828"/>
              <a:gd name="connsiteY113" fmla="*/ 3799115 h 3842657"/>
              <a:gd name="connsiteX114" fmla="*/ 1839685 w 4016828"/>
              <a:gd name="connsiteY114" fmla="*/ 3788229 h 3842657"/>
              <a:gd name="connsiteX115" fmla="*/ 1741714 w 4016828"/>
              <a:gd name="connsiteY115" fmla="*/ 3766457 h 3842657"/>
              <a:gd name="connsiteX116" fmla="*/ 1643742 w 4016828"/>
              <a:gd name="connsiteY116" fmla="*/ 3657600 h 3842657"/>
              <a:gd name="connsiteX117" fmla="*/ 1611085 w 4016828"/>
              <a:gd name="connsiteY117" fmla="*/ 3603172 h 3842657"/>
              <a:gd name="connsiteX118" fmla="*/ 1578428 w 4016828"/>
              <a:gd name="connsiteY118" fmla="*/ 3570515 h 3842657"/>
              <a:gd name="connsiteX119" fmla="*/ 1534885 w 4016828"/>
              <a:gd name="connsiteY119" fmla="*/ 3505200 h 3842657"/>
              <a:gd name="connsiteX120" fmla="*/ 1469571 w 4016828"/>
              <a:gd name="connsiteY120" fmla="*/ 3461657 h 3842657"/>
              <a:gd name="connsiteX121" fmla="*/ 1349828 w 4016828"/>
              <a:gd name="connsiteY121" fmla="*/ 3429000 h 3842657"/>
              <a:gd name="connsiteX122" fmla="*/ 1023257 w 4016828"/>
              <a:gd name="connsiteY122" fmla="*/ 3483429 h 3842657"/>
              <a:gd name="connsiteX123" fmla="*/ 947057 w 4016828"/>
              <a:gd name="connsiteY123" fmla="*/ 3494315 h 3842657"/>
              <a:gd name="connsiteX124" fmla="*/ 805542 w 4016828"/>
              <a:gd name="connsiteY124" fmla="*/ 3505200 h 3842657"/>
              <a:gd name="connsiteX125" fmla="*/ 762000 w 4016828"/>
              <a:gd name="connsiteY125" fmla="*/ 3516086 h 3842657"/>
              <a:gd name="connsiteX126" fmla="*/ 664028 w 4016828"/>
              <a:gd name="connsiteY126" fmla="*/ 3537857 h 3842657"/>
              <a:gd name="connsiteX127" fmla="*/ 576942 w 4016828"/>
              <a:gd name="connsiteY127" fmla="*/ 3570515 h 3842657"/>
              <a:gd name="connsiteX128" fmla="*/ 489857 w 4016828"/>
              <a:gd name="connsiteY128" fmla="*/ 3592286 h 3842657"/>
              <a:gd name="connsiteX129" fmla="*/ 457200 w 4016828"/>
              <a:gd name="connsiteY129" fmla="*/ 3581400 h 3842657"/>
              <a:gd name="connsiteX130" fmla="*/ 413657 w 4016828"/>
              <a:gd name="connsiteY130" fmla="*/ 3570515 h 3842657"/>
              <a:gd name="connsiteX131" fmla="*/ 348342 w 4016828"/>
              <a:gd name="connsiteY131" fmla="*/ 3516086 h 3842657"/>
              <a:gd name="connsiteX132" fmla="*/ 315685 w 4016828"/>
              <a:gd name="connsiteY132" fmla="*/ 3494315 h 3842657"/>
              <a:gd name="connsiteX133" fmla="*/ 293914 w 4016828"/>
              <a:gd name="connsiteY133" fmla="*/ 3439886 h 3842657"/>
              <a:gd name="connsiteX134" fmla="*/ 272142 w 4016828"/>
              <a:gd name="connsiteY134" fmla="*/ 3320143 h 3842657"/>
              <a:gd name="connsiteX135" fmla="*/ 261257 w 4016828"/>
              <a:gd name="connsiteY135" fmla="*/ 3287486 h 3842657"/>
              <a:gd name="connsiteX136" fmla="*/ 272142 w 4016828"/>
              <a:gd name="connsiteY136" fmla="*/ 3102429 h 3842657"/>
              <a:gd name="connsiteX137" fmla="*/ 304800 w 4016828"/>
              <a:gd name="connsiteY137" fmla="*/ 3058886 h 3842657"/>
              <a:gd name="connsiteX138" fmla="*/ 315685 w 4016828"/>
              <a:gd name="connsiteY138" fmla="*/ 3015343 h 3842657"/>
              <a:gd name="connsiteX139" fmla="*/ 337457 w 4016828"/>
              <a:gd name="connsiteY139" fmla="*/ 2971800 h 3842657"/>
              <a:gd name="connsiteX140" fmla="*/ 391885 w 4016828"/>
              <a:gd name="connsiteY140" fmla="*/ 2884715 h 3842657"/>
              <a:gd name="connsiteX141" fmla="*/ 402771 w 4016828"/>
              <a:gd name="connsiteY141" fmla="*/ 2852057 h 3842657"/>
              <a:gd name="connsiteX142" fmla="*/ 402771 w 4016828"/>
              <a:gd name="connsiteY142" fmla="*/ 2656115 h 3842657"/>
              <a:gd name="connsiteX143" fmla="*/ 391885 w 4016828"/>
              <a:gd name="connsiteY143" fmla="*/ 2623457 h 3842657"/>
              <a:gd name="connsiteX144" fmla="*/ 359228 w 4016828"/>
              <a:gd name="connsiteY144" fmla="*/ 2601686 h 3842657"/>
              <a:gd name="connsiteX145" fmla="*/ 304800 w 4016828"/>
              <a:gd name="connsiteY145" fmla="*/ 2547257 h 3842657"/>
              <a:gd name="connsiteX146" fmla="*/ 239485 w 4016828"/>
              <a:gd name="connsiteY146" fmla="*/ 2492829 h 3842657"/>
              <a:gd name="connsiteX147" fmla="*/ 185057 w 4016828"/>
              <a:gd name="connsiteY147" fmla="*/ 2460172 h 3842657"/>
              <a:gd name="connsiteX148" fmla="*/ 108857 w 4016828"/>
              <a:gd name="connsiteY148" fmla="*/ 2405743 h 3842657"/>
              <a:gd name="connsiteX149" fmla="*/ 65314 w 4016828"/>
              <a:gd name="connsiteY149" fmla="*/ 2340429 h 3842657"/>
              <a:gd name="connsiteX150" fmla="*/ 21771 w 4016828"/>
              <a:gd name="connsiteY150" fmla="*/ 2286000 h 3842657"/>
              <a:gd name="connsiteX151" fmla="*/ 0 w 4016828"/>
              <a:gd name="connsiteY151" fmla="*/ 2220686 h 3842657"/>
              <a:gd name="connsiteX152" fmla="*/ 21771 w 4016828"/>
              <a:gd name="connsiteY152" fmla="*/ 2013857 h 3842657"/>
              <a:gd name="connsiteX153" fmla="*/ 32657 w 4016828"/>
              <a:gd name="connsiteY153" fmla="*/ 1970315 h 3842657"/>
              <a:gd name="connsiteX154" fmla="*/ 54428 w 4016828"/>
              <a:gd name="connsiteY154" fmla="*/ 1937657 h 3842657"/>
              <a:gd name="connsiteX155" fmla="*/ 87085 w 4016828"/>
              <a:gd name="connsiteY155" fmla="*/ 1850572 h 3842657"/>
              <a:gd name="connsiteX156" fmla="*/ 97971 w 4016828"/>
              <a:gd name="connsiteY156" fmla="*/ 1817915 h 3842657"/>
              <a:gd name="connsiteX157" fmla="*/ 141514 w 4016828"/>
              <a:gd name="connsiteY157" fmla="*/ 1774372 h 3842657"/>
              <a:gd name="connsiteX158" fmla="*/ 152400 w 4016828"/>
              <a:gd name="connsiteY158" fmla="*/ 1741715 h 3842657"/>
              <a:gd name="connsiteX159" fmla="*/ 174171 w 4016828"/>
              <a:gd name="connsiteY159" fmla="*/ 1719943 h 3842657"/>
              <a:gd name="connsiteX160" fmla="*/ 217714 w 4016828"/>
              <a:gd name="connsiteY160" fmla="*/ 1665515 h 3842657"/>
              <a:gd name="connsiteX161" fmla="*/ 228600 w 4016828"/>
              <a:gd name="connsiteY161" fmla="*/ 1632857 h 3842657"/>
              <a:gd name="connsiteX162" fmla="*/ 293914 w 4016828"/>
              <a:gd name="connsiteY162" fmla="*/ 1611086 h 3842657"/>
              <a:gd name="connsiteX163" fmla="*/ 293914 w 4016828"/>
              <a:gd name="connsiteY163" fmla="*/ 1556657 h 384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4016828" h="3842657">
                <a:moveTo>
                  <a:pt x="293914" y="1556657"/>
                </a:moveTo>
                <a:cubicBezTo>
                  <a:pt x="317500" y="1533071"/>
                  <a:pt x="382883" y="1487088"/>
                  <a:pt x="435428" y="1469572"/>
                </a:cubicBezTo>
                <a:cubicBezTo>
                  <a:pt x="461141" y="1461001"/>
                  <a:pt x="500826" y="1448482"/>
                  <a:pt x="522514" y="1436915"/>
                </a:cubicBezTo>
                <a:cubicBezTo>
                  <a:pt x="559852" y="1417002"/>
                  <a:pt x="601449" y="1401522"/>
                  <a:pt x="631371" y="1371600"/>
                </a:cubicBezTo>
                <a:cubicBezTo>
                  <a:pt x="642257" y="1360714"/>
                  <a:pt x="650662" y="1346581"/>
                  <a:pt x="664028" y="1338943"/>
                </a:cubicBezTo>
                <a:cubicBezTo>
                  <a:pt x="677018" y="1331520"/>
                  <a:pt x="693057" y="1331686"/>
                  <a:pt x="707571" y="1328057"/>
                </a:cubicBezTo>
                <a:cubicBezTo>
                  <a:pt x="725714" y="1313543"/>
                  <a:pt x="743413" y="1298455"/>
                  <a:pt x="762000" y="1284515"/>
                </a:cubicBezTo>
                <a:cubicBezTo>
                  <a:pt x="772466" y="1276665"/>
                  <a:pt x="784606" y="1271119"/>
                  <a:pt x="794657" y="1262743"/>
                </a:cubicBezTo>
                <a:cubicBezTo>
                  <a:pt x="806483" y="1252888"/>
                  <a:pt x="816428" y="1240972"/>
                  <a:pt x="827314" y="1230086"/>
                </a:cubicBezTo>
                <a:cubicBezTo>
                  <a:pt x="853045" y="1152896"/>
                  <a:pt x="844615" y="1192083"/>
                  <a:pt x="827314" y="1045029"/>
                </a:cubicBezTo>
                <a:cubicBezTo>
                  <a:pt x="825973" y="1033633"/>
                  <a:pt x="821560" y="1022635"/>
                  <a:pt x="816428" y="1012372"/>
                </a:cubicBezTo>
                <a:cubicBezTo>
                  <a:pt x="810577" y="1000670"/>
                  <a:pt x="799970" y="991670"/>
                  <a:pt x="794657" y="979715"/>
                </a:cubicBezTo>
                <a:cubicBezTo>
                  <a:pt x="785336" y="958744"/>
                  <a:pt x="783148" y="934927"/>
                  <a:pt x="772885" y="914400"/>
                </a:cubicBezTo>
                <a:lnTo>
                  <a:pt x="729342" y="827315"/>
                </a:lnTo>
                <a:cubicBezTo>
                  <a:pt x="712890" y="761502"/>
                  <a:pt x="723190" y="797973"/>
                  <a:pt x="696685" y="718457"/>
                </a:cubicBezTo>
                <a:lnTo>
                  <a:pt x="685800" y="685800"/>
                </a:lnTo>
                <a:cubicBezTo>
                  <a:pt x="689428" y="649514"/>
                  <a:pt x="683594" y="610979"/>
                  <a:pt x="696685" y="576943"/>
                </a:cubicBezTo>
                <a:cubicBezTo>
                  <a:pt x="703198" y="560009"/>
                  <a:pt x="724671" y="553620"/>
                  <a:pt x="740228" y="544286"/>
                </a:cubicBezTo>
                <a:cubicBezTo>
                  <a:pt x="761100" y="531763"/>
                  <a:pt x="784173" y="523285"/>
                  <a:pt x="805542" y="511629"/>
                </a:cubicBezTo>
                <a:cubicBezTo>
                  <a:pt x="824117" y="501497"/>
                  <a:pt x="840827" y="487981"/>
                  <a:pt x="859971" y="478972"/>
                </a:cubicBezTo>
                <a:cubicBezTo>
                  <a:pt x="902653" y="458886"/>
                  <a:pt x="950151" y="448813"/>
                  <a:pt x="990600" y="424543"/>
                </a:cubicBezTo>
                <a:cubicBezTo>
                  <a:pt x="1157424" y="324448"/>
                  <a:pt x="920810" y="464525"/>
                  <a:pt x="1110342" y="359229"/>
                </a:cubicBezTo>
                <a:cubicBezTo>
                  <a:pt x="1121779" y="352875"/>
                  <a:pt x="1131298" y="343308"/>
                  <a:pt x="1143000" y="337457"/>
                </a:cubicBezTo>
                <a:cubicBezTo>
                  <a:pt x="1153263" y="332326"/>
                  <a:pt x="1164624" y="329724"/>
                  <a:pt x="1175657" y="326572"/>
                </a:cubicBezTo>
                <a:cubicBezTo>
                  <a:pt x="1249786" y="305393"/>
                  <a:pt x="1287625" y="306563"/>
                  <a:pt x="1382485" y="293915"/>
                </a:cubicBezTo>
                <a:cubicBezTo>
                  <a:pt x="1396999" y="286658"/>
                  <a:pt x="1412526" y="281144"/>
                  <a:pt x="1426028" y="272143"/>
                </a:cubicBezTo>
                <a:cubicBezTo>
                  <a:pt x="1434568" y="266450"/>
                  <a:pt x="1439261" y="256065"/>
                  <a:pt x="1447800" y="250372"/>
                </a:cubicBezTo>
                <a:cubicBezTo>
                  <a:pt x="1461302" y="241371"/>
                  <a:pt x="1476828" y="235857"/>
                  <a:pt x="1491342" y="228600"/>
                </a:cubicBezTo>
                <a:cubicBezTo>
                  <a:pt x="1503363" y="210569"/>
                  <a:pt x="1530523" y="172756"/>
                  <a:pt x="1534885" y="152400"/>
                </a:cubicBezTo>
                <a:cubicBezTo>
                  <a:pt x="1542526" y="116743"/>
                  <a:pt x="1529463" y="76160"/>
                  <a:pt x="1545771" y="43543"/>
                </a:cubicBezTo>
                <a:cubicBezTo>
                  <a:pt x="1557473" y="20139"/>
                  <a:pt x="1611085" y="0"/>
                  <a:pt x="1611085" y="0"/>
                </a:cubicBezTo>
                <a:cubicBezTo>
                  <a:pt x="1626817" y="1311"/>
                  <a:pt x="1743771" y="3992"/>
                  <a:pt x="1785257" y="21772"/>
                </a:cubicBezTo>
                <a:cubicBezTo>
                  <a:pt x="1797282" y="26926"/>
                  <a:pt x="1805889" y="38389"/>
                  <a:pt x="1817914" y="43543"/>
                </a:cubicBezTo>
                <a:cubicBezTo>
                  <a:pt x="1831665" y="49436"/>
                  <a:pt x="1847264" y="49698"/>
                  <a:pt x="1861457" y="54429"/>
                </a:cubicBezTo>
                <a:cubicBezTo>
                  <a:pt x="1879994" y="60608"/>
                  <a:pt x="1897589" y="69339"/>
                  <a:pt x="1915885" y="76200"/>
                </a:cubicBezTo>
                <a:cubicBezTo>
                  <a:pt x="1926629" y="80229"/>
                  <a:pt x="1937656" y="83457"/>
                  <a:pt x="1948542" y="87086"/>
                </a:cubicBezTo>
                <a:cubicBezTo>
                  <a:pt x="2000199" y="138743"/>
                  <a:pt x="1972612" y="124138"/>
                  <a:pt x="2024742" y="141515"/>
                </a:cubicBezTo>
                <a:cubicBezTo>
                  <a:pt x="2081307" y="198078"/>
                  <a:pt x="1999476" y="118303"/>
                  <a:pt x="2090057" y="195943"/>
                </a:cubicBezTo>
                <a:cubicBezTo>
                  <a:pt x="2120560" y="222088"/>
                  <a:pt x="2128056" y="242156"/>
                  <a:pt x="2166257" y="261257"/>
                </a:cubicBezTo>
                <a:cubicBezTo>
                  <a:pt x="2179639" y="267948"/>
                  <a:pt x="2195607" y="267412"/>
                  <a:pt x="2209800" y="272143"/>
                </a:cubicBezTo>
                <a:cubicBezTo>
                  <a:pt x="2239211" y="281947"/>
                  <a:pt x="2266930" y="296812"/>
                  <a:pt x="2296885" y="304800"/>
                </a:cubicBezTo>
                <a:cubicBezTo>
                  <a:pt x="2321677" y="311411"/>
                  <a:pt x="2347925" y="310654"/>
                  <a:pt x="2373085" y="315686"/>
                </a:cubicBezTo>
                <a:cubicBezTo>
                  <a:pt x="2402426" y="321554"/>
                  <a:pt x="2431142" y="330200"/>
                  <a:pt x="2460171" y="337457"/>
                </a:cubicBezTo>
                <a:cubicBezTo>
                  <a:pt x="2656114" y="333829"/>
                  <a:pt x="2852481" y="339964"/>
                  <a:pt x="3048000" y="326572"/>
                </a:cubicBezTo>
                <a:cubicBezTo>
                  <a:pt x="3343132" y="306358"/>
                  <a:pt x="3175437" y="256564"/>
                  <a:pt x="3287485" y="293915"/>
                </a:cubicBezTo>
                <a:cubicBezTo>
                  <a:pt x="3294742" y="301172"/>
                  <a:pt x="3300717" y="309993"/>
                  <a:pt x="3309257" y="315686"/>
                </a:cubicBezTo>
                <a:cubicBezTo>
                  <a:pt x="3322759" y="324687"/>
                  <a:pt x="3340334" y="327068"/>
                  <a:pt x="3352800" y="337457"/>
                </a:cubicBezTo>
                <a:cubicBezTo>
                  <a:pt x="3362851" y="345833"/>
                  <a:pt x="3364105" y="362265"/>
                  <a:pt x="3374571" y="370115"/>
                </a:cubicBezTo>
                <a:cubicBezTo>
                  <a:pt x="3394044" y="384720"/>
                  <a:pt x="3419944" y="388813"/>
                  <a:pt x="3439885" y="402772"/>
                </a:cubicBezTo>
                <a:cubicBezTo>
                  <a:pt x="3533804" y="468515"/>
                  <a:pt x="3440330" y="431950"/>
                  <a:pt x="3516085" y="457200"/>
                </a:cubicBezTo>
                <a:cubicBezTo>
                  <a:pt x="3538569" y="524649"/>
                  <a:pt x="3511387" y="459332"/>
                  <a:pt x="3548742" y="511629"/>
                </a:cubicBezTo>
                <a:cubicBezTo>
                  <a:pt x="3561040" y="528846"/>
                  <a:pt x="3569664" y="548453"/>
                  <a:pt x="3581400" y="566057"/>
                </a:cubicBezTo>
                <a:cubicBezTo>
                  <a:pt x="3591464" y="581153"/>
                  <a:pt x="3603171" y="595086"/>
                  <a:pt x="3614057" y="609600"/>
                </a:cubicBezTo>
                <a:cubicBezTo>
                  <a:pt x="3623264" y="646430"/>
                  <a:pt x="3635500" y="668973"/>
                  <a:pt x="3614057" y="707572"/>
                </a:cubicBezTo>
                <a:cubicBezTo>
                  <a:pt x="3604089" y="725515"/>
                  <a:pt x="3581900" y="734036"/>
                  <a:pt x="3570514" y="751115"/>
                </a:cubicBezTo>
                <a:lnTo>
                  <a:pt x="3526971" y="816429"/>
                </a:lnTo>
                <a:lnTo>
                  <a:pt x="3505200" y="849086"/>
                </a:lnTo>
                <a:cubicBezTo>
                  <a:pt x="3508828" y="903515"/>
                  <a:pt x="3501485" y="959813"/>
                  <a:pt x="3516085" y="1012372"/>
                </a:cubicBezTo>
                <a:cubicBezTo>
                  <a:pt x="3520941" y="1029853"/>
                  <a:pt x="3546799" y="1032200"/>
                  <a:pt x="3559628" y="1045029"/>
                </a:cubicBezTo>
                <a:cubicBezTo>
                  <a:pt x="3612849" y="1098250"/>
                  <a:pt x="3568093" y="1082523"/>
                  <a:pt x="3635828" y="1121229"/>
                </a:cubicBezTo>
                <a:cubicBezTo>
                  <a:pt x="3650510" y="1129619"/>
                  <a:pt x="3699296" y="1138756"/>
                  <a:pt x="3712028" y="1143000"/>
                </a:cubicBezTo>
                <a:cubicBezTo>
                  <a:pt x="3884759" y="1200576"/>
                  <a:pt x="3679125" y="1133214"/>
                  <a:pt x="3799114" y="1186543"/>
                </a:cubicBezTo>
                <a:cubicBezTo>
                  <a:pt x="3887919" y="1226012"/>
                  <a:pt x="3839017" y="1187855"/>
                  <a:pt x="3897085" y="1230086"/>
                </a:cubicBezTo>
                <a:cubicBezTo>
                  <a:pt x="3926431" y="1251428"/>
                  <a:pt x="3984171" y="1295400"/>
                  <a:pt x="3984171" y="1295400"/>
                </a:cubicBezTo>
                <a:cubicBezTo>
                  <a:pt x="4010673" y="1374908"/>
                  <a:pt x="4000376" y="1338451"/>
                  <a:pt x="4016828" y="1404257"/>
                </a:cubicBezTo>
                <a:cubicBezTo>
                  <a:pt x="3995635" y="1467836"/>
                  <a:pt x="4022524" y="1409447"/>
                  <a:pt x="3973285" y="1458686"/>
                </a:cubicBezTo>
                <a:cubicBezTo>
                  <a:pt x="3920064" y="1511907"/>
                  <a:pt x="3964820" y="1496180"/>
                  <a:pt x="3897085" y="1534886"/>
                </a:cubicBezTo>
                <a:cubicBezTo>
                  <a:pt x="3887122" y="1540579"/>
                  <a:pt x="3874691" y="1540640"/>
                  <a:pt x="3864428" y="1545772"/>
                </a:cubicBezTo>
                <a:cubicBezTo>
                  <a:pt x="3845504" y="1555234"/>
                  <a:pt x="3828574" y="1568298"/>
                  <a:pt x="3810000" y="1578429"/>
                </a:cubicBezTo>
                <a:cubicBezTo>
                  <a:pt x="3788631" y="1590085"/>
                  <a:pt x="3765221" y="1598018"/>
                  <a:pt x="3744685" y="1611086"/>
                </a:cubicBezTo>
                <a:cubicBezTo>
                  <a:pt x="3639012" y="1678333"/>
                  <a:pt x="3725783" y="1630562"/>
                  <a:pt x="3668485" y="1676400"/>
                </a:cubicBezTo>
                <a:cubicBezTo>
                  <a:pt x="3658269" y="1684573"/>
                  <a:pt x="3646714" y="1690915"/>
                  <a:pt x="3635828" y="1698172"/>
                </a:cubicBezTo>
                <a:cubicBezTo>
                  <a:pt x="3632199" y="1709058"/>
                  <a:pt x="3624942" y="1719354"/>
                  <a:pt x="3624942" y="1730829"/>
                </a:cubicBezTo>
                <a:cubicBezTo>
                  <a:pt x="3624942" y="1759575"/>
                  <a:pt x="3639893" y="1805190"/>
                  <a:pt x="3657600" y="1828800"/>
                </a:cubicBezTo>
                <a:cubicBezTo>
                  <a:pt x="3669916" y="1845221"/>
                  <a:pt x="3687784" y="1856758"/>
                  <a:pt x="3701142" y="1872343"/>
                </a:cubicBezTo>
                <a:cubicBezTo>
                  <a:pt x="3724164" y="1899202"/>
                  <a:pt x="3723263" y="1906047"/>
                  <a:pt x="3733800" y="1937657"/>
                </a:cubicBezTo>
                <a:cubicBezTo>
                  <a:pt x="3737428" y="1981200"/>
                  <a:pt x="3737092" y="2025257"/>
                  <a:pt x="3744685" y="2068286"/>
                </a:cubicBezTo>
                <a:cubicBezTo>
                  <a:pt x="3748081" y="2087529"/>
                  <a:pt x="3761316" y="2103863"/>
                  <a:pt x="3766457" y="2122715"/>
                </a:cubicBezTo>
                <a:cubicBezTo>
                  <a:pt x="3772264" y="2144009"/>
                  <a:pt x="3773714" y="2166258"/>
                  <a:pt x="3777342" y="2188029"/>
                </a:cubicBezTo>
                <a:cubicBezTo>
                  <a:pt x="3773714" y="2227943"/>
                  <a:pt x="3778243" y="2269465"/>
                  <a:pt x="3766457" y="2307772"/>
                </a:cubicBezTo>
                <a:cubicBezTo>
                  <a:pt x="3762610" y="2320276"/>
                  <a:pt x="3742415" y="2319697"/>
                  <a:pt x="3733800" y="2329543"/>
                </a:cubicBezTo>
                <a:cubicBezTo>
                  <a:pt x="3716570" y="2349235"/>
                  <a:pt x="3708759" y="2376355"/>
                  <a:pt x="3690257" y="2394857"/>
                </a:cubicBezTo>
                <a:cubicBezTo>
                  <a:pt x="3675743" y="2409371"/>
                  <a:pt x="3660231" y="2422952"/>
                  <a:pt x="3646714" y="2438400"/>
                </a:cubicBezTo>
                <a:cubicBezTo>
                  <a:pt x="3617854" y="2471383"/>
                  <a:pt x="3604159" y="2498440"/>
                  <a:pt x="3581400" y="2536372"/>
                </a:cubicBezTo>
                <a:cubicBezTo>
                  <a:pt x="3577771" y="2550886"/>
                  <a:pt x="3577205" y="2566533"/>
                  <a:pt x="3570514" y="2579915"/>
                </a:cubicBezTo>
                <a:cubicBezTo>
                  <a:pt x="3557576" y="2605790"/>
                  <a:pt x="3536047" y="2625267"/>
                  <a:pt x="3516085" y="2645229"/>
                </a:cubicBezTo>
                <a:cubicBezTo>
                  <a:pt x="3512457" y="2656115"/>
                  <a:pt x="3511104" y="2668047"/>
                  <a:pt x="3505200" y="2677886"/>
                </a:cubicBezTo>
                <a:cubicBezTo>
                  <a:pt x="3499920" y="2686687"/>
                  <a:pt x="3491442" y="2693246"/>
                  <a:pt x="3483428" y="2699657"/>
                </a:cubicBezTo>
                <a:cubicBezTo>
                  <a:pt x="3453280" y="2723775"/>
                  <a:pt x="3452608" y="2720817"/>
                  <a:pt x="3418114" y="2732315"/>
                </a:cubicBezTo>
                <a:lnTo>
                  <a:pt x="3320142" y="2808515"/>
                </a:lnTo>
                <a:cubicBezTo>
                  <a:pt x="3305762" y="2819577"/>
                  <a:pt x="3289429" y="2828343"/>
                  <a:pt x="3276600" y="2841172"/>
                </a:cubicBezTo>
                <a:cubicBezTo>
                  <a:pt x="3199010" y="2918759"/>
                  <a:pt x="3287073" y="2834968"/>
                  <a:pt x="3211285" y="2895600"/>
                </a:cubicBezTo>
                <a:cubicBezTo>
                  <a:pt x="3203271" y="2902011"/>
                  <a:pt x="3197528" y="2910961"/>
                  <a:pt x="3189514" y="2917372"/>
                </a:cubicBezTo>
                <a:cubicBezTo>
                  <a:pt x="3179298" y="2925545"/>
                  <a:pt x="3168216" y="2932652"/>
                  <a:pt x="3156857" y="2939143"/>
                </a:cubicBezTo>
                <a:cubicBezTo>
                  <a:pt x="3142768" y="2947194"/>
                  <a:pt x="3126123" y="2950952"/>
                  <a:pt x="3113314" y="2960915"/>
                </a:cubicBezTo>
                <a:cubicBezTo>
                  <a:pt x="3093061" y="2976667"/>
                  <a:pt x="3080233" y="3001110"/>
                  <a:pt x="3058885" y="3015343"/>
                </a:cubicBezTo>
                <a:lnTo>
                  <a:pt x="3026228" y="3037115"/>
                </a:lnTo>
                <a:cubicBezTo>
                  <a:pt x="3022599" y="3048001"/>
                  <a:pt x="3023456" y="3061658"/>
                  <a:pt x="3015342" y="3069772"/>
                </a:cubicBezTo>
                <a:cubicBezTo>
                  <a:pt x="2954795" y="3130319"/>
                  <a:pt x="2954376" y="3095593"/>
                  <a:pt x="2895600" y="3145972"/>
                </a:cubicBezTo>
                <a:cubicBezTo>
                  <a:pt x="2860534" y="3176028"/>
                  <a:pt x="2830285" y="3211286"/>
                  <a:pt x="2797628" y="3243943"/>
                </a:cubicBezTo>
                <a:lnTo>
                  <a:pt x="2677885" y="3363686"/>
                </a:lnTo>
                <a:lnTo>
                  <a:pt x="2645228" y="3396343"/>
                </a:lnTo>
                <a:cubicBezTo>
                  <a:pt x="2641599" y="3410857"/>
                  <a:pt x="2638742" y="3425587"/>
                  <a:pt x="2634342" y="3439886"/>
                </a:cubicBezTo>
                <a:cubicBezTo>
                  <a:pt x="2624218" y="3472787"/>
                  <a:pt x="2610034" y="3504461"/>
                  <a:pt x="2601685" y="3537857"/>
                </a:cubicBezTo>
                <a:lnTo>
                  <a:pt x="2579914" y="3624943"/>
                </a:lnTo>
                <a:cubicBezTo>
                  <a:pt x="2576285" y="3639457"/>
                  <a:pt x="2575719" y="3655104"/>
                  <a:pt x="2569028" y="3668486"/>
                </a:cubicBezTo>
                <a:cubicBezTo>
                  <a:pt x="2541406" y="3723731"/>
                  <a:pt x="2556259" y="3698527"/>
                  <a:pt x="2525485" y="3744686"/>
                </a:cubicBezTo>
                <a:cubicBezTo>
                  <a:pt x="2521857" y="3755572"/>
                  <a:pt x="2520503" y="3767504"/>
                  <a:pt x="2514600" y="3777343"/>
                </a:cubicBezTo>
                <a:cubicBezTo>
                  <a:pt x="2509320" y="3786144"/>
                  <a:pt x="2500842" y="3792704"/>
                  <a:pt x="2492828" y="3799115"/>
                </a:cubicBezTo>
                <a:cubicBezTo>
                  <a:pt x="2482612" y="3807288"/>
                  <a:pt x="2471873" y="3815035"/>
                  <a:pt x="2460171" y="3820886"/>
                </a:cubicBezTo>
                <a:cubicBezTo>
                  <a:pt x="2444550" y="3828696"/>
                  <a:pt x="2397928" y="3839168"/>
                  <a:pt x="2383971" y="3842657"/>
                </a:cubicBezTo>
                <a:cubicBezTo>
                  <a:pt x="2286000" y="3839029"/>
                  <a:pt x="2187936" y="3837365"/>
                  <a:pt x="2090057" y="3831772"/>
                </a:cubicBezTo>
                <a:cubicBezTo>
                  <a:pt x="2060850" y="3830103"/>
                  <a:pt x="2031969" y="3824752"/>
                  <a:pt x="2002971" y="3820886"/>
                </a:cubicBezTo>
                <a:cubicBezTo>
                  <a:pt x="1963485" y="3815621"/>
                  <a:pt x="1912248" y="3809091"/>
                  <a:pt x="1872342" y="3799115"/>
                </a:cubicBezTo>
                <a:cubicBezTo>
                  <a:pt x="1861210" y="3796332"/>
                  <a:pt x="1850886" y="3790718"/>
                  <a:pt x="1839685" y="3788229"/>
                </a:cubicBezTo>
                <a:cubicBezTo>
                  <a:pt x="1724736" y="3762684"/>
                  <a:pt x="1815230" y="3790963"/>
                  <a:pt x="1741714" y="3766457"/>
                </a:cubicBezTo>
                <a:cubicBezTo>
                  <a:pt x="1692498" y="3717241"/>
                  <a:pt x="1677828" y="3708729"/>
                  <a:pt x="1643742" y="3657600"/>
                </a:cubicBezTo>
                <a:cubicBezTo>
                  <a:pt x="1632006" y="3639996"/>
                  <a:pt x="1623780" y="3620098"/>
                  <a:pt x="1611085" y="3603172"/>
                </a:cubicBezTo>
                <a:cubicBezTo>
                  <a:pt x="1601848" y="3590856"/>
                  <a:pt x="1587879" y="3582667"/>
                  <a:pt x="1578428" y="3570515"/>
                </a:cubicBezTo>
                <a:cubicBezTo>
                  <a:pt x="1562364" y="3549861"/>
                  <a:pt x="1556657" y="3519714"/>
                  <a:pt x="1534885" y="3505200"/>
                </a:cubicBezTo>
                <a:cubicBezTo>
                  <a:pt x="1513114" y="3490686"/>
                  <a:pt x="1494394" y="3469931"/>
                  <a:pt x="1469571" y="3461657"/>
                </a:cubicBezTo>
                <a:cubicBezTo>
                  <a:pt x="1386704" y="3434035"/>
                  <a:pt x="1426760" y="3444387"/>
                  <a:pt x="1349828" y="3429000"/>
                </a:cubicBezTo>
                <a:lnTo>
                  <a:pt x="1023257" y="3483429"/>
                </a:lnTo>
                <a:cubicBezTo>
                  <a:pt x="997930" y="3487536"/>
                  <a:pt x="972588" y="3491762"/>
                  <a:pt x="947057" y="3494315"/>
                </a:cubicBezTo>
                <a:cubicBezTo>
                  <a:pt x="899981" y="3499023"/>
                  <a:pt x="852714" y="3501572"/>
                  <a:pt x="805542" y="3505200"/>
                </a:cubicBezTo>
                <a:cubicBezTo>
                  <a:pt x="791028" y="3508829"/>
                  <a:pt x="776604" y="3512840"/>
                  <a:pt x="762000" y="3516086"/>
                </a:cubicBezTo>
                <a:cubicBezTo>
                  <a:pt x="637565" y="3543739"/>
                  <a:pt x="770265" y="3511300"/>
                  <a:pt x="664028" y="3537857"/>
                </a:cubicBezTo>
                <a:cubicBezTo>
                  <a:pt x="612620" y="3572130"/>
                  <a:pt x="648947" y="3553899"/>
                  <a:pt x="576942" y="3570515"/>
                </a:cubicBezTo>
                <a:cubicBezTo>
                  <a:pt x="547787" y="3577243"/>
                  <a:pt x="489857" y="3592286"/>
                  <a:pt x="489857" y="3592286"/>
                </a:cubicBezTo>
                <a:cubicBezTo>
                  <a:pt x="478971" y="3588657"/>
                  <a:pt x="468233" y="3584552"/>
                  <a:pt x="457200" y="3581400"/>
                </a:cubicBezTo>
                <a:cubicBezTo>
                  <a:pt x="442815" y="3577290"/>
                  <a:pt x="427038" y="3577206"/>
                  <a:pt x="413657" y="3570515"/>
                </a:cubicBezTo>
                <a:cubicBezTo>
                  <a:pt x="364261" y="3545817"/>
                  <a:pt x="381610" y="3542700"/>
                  <a:pt x="348342" y="3516086"/>
                </a:cubicBezTo>
                <a:cubicBezTo>
                  <a:pt x="338126" y="3507913"/>
                  <a:pt x="326571" y="3501572"/>
                  <a:pt x="315685" y="3494315"/>
                </a:cubicBezTo>
                <a:cubicBezTo>
                  <a:pt x="308428" y="3476172"/>
                  <a:pt x="299529" y="3458602"/>
                  <a:pt x="293914" y="3439886"/>
                </a:cubicBezTo>
                <a:cubicBezTo>
                  <a:pt x="285424" y="3411585"/>
                  <a:pt x="278048" y="3346721"/>
                  <a:pt x="272142" y="3320143"/>
                </a:cubicBezTo>
                <a:cubicBezTo>
                  <a:pt x="269653" y="3308942"/>
                  <a:pt x="264885" y="3298372"/>
                  <a:pt x="261257" y="3287486"/>
                </a:cubicBezTo>
                <a:cubicBezTo>
                  <a:pt x="264885" y="3225800"/>
                  <a:pt x="260580" y="3163130"/>
                  <a:pt x="272142" y="3102429"/>
                </a:cubicBezTo>
                <a:cubicBezTo>
                  <a:pt x="275537" y="3084606"/>
                  <a:pt x="296686" y="3075114"/>
                  <a:pt x="304800" y="3058886"/>
                </a:cubicBezTo>
                <a:cubicBezTo>
                  <a:pt x="311491" y="3045505"/>
                  <a:pt x="310432" y="3029351"/>
                  <a:pt x="315685" y="3015343"/>
                </a:cubicBezTo>
                <a:cubicBezTo>
                  <a:pt x="321383" y="3000149"/>
                  <a:pt x="329406" y="2985889"/>
                  <a:pt x="337457" y="2971800"/>
                </a:cubicBezTo>
                <a:cubicBezTo>
                  <a:pt x="371992" y="2911363"/>
                  <a:pt x="350834" y="2966817"/>
                  <a:pt x="391885" y="2884715"/>
                </a:cubicBezTo>
                <a:cubicBezTo>
                  <a:pt x="397017" y="2874452"/>
                  <a:pt x="399142" y="2862943"/>
                  <a:pt x="402771" y="2852057"/>
                </a:cubicBezTo>
                <a:cubicBezTo>
                  <a:pt x="416909" y="2753093"/>
                  <a:pt x="419754" y="2774993"/>
                  <a:pt x="402771" y="2656115"/>
                </a:cubicBezTo>
                <a:cubicBezTo>
                  <a:pt x="401148" y="2644755"/>
                  <a:pt x="399053" y="2632417"/>
                  <a:pt x="391885" y="2623457"/>
                </a:cubicBezTo>
                <a:cubicBezTo>
                  <a:pt x="383712" y="2613241"/>
                  <a:pt x="370114" y="2608943"/>
                  <a:pt x="359228" y="2601686"/>
                </a:cubicBezTo>
                <a:cubicBezTo>
                  <a:pt x="321908" y="2545705"/>
                  <a:pt x="356635" y="2588724"/>
                  <a:pt x="304800" y="2547257"/>
                </a:cubicBezTo>
                <a:cubicBezTo>
                  <a:pt x="236603" y="2492700"/>
                  <a:pt x="350627" y="2566924"/>
                  <a:pt x="239485" y="2492829"/>
                </a:cubicBezTo>
                <a:cubicBezTo>
                  <a:pt x="221881" y="2481093"/>
                  <a:pt x="201758" y="2473162"/>
                  <a:pt x="185057" y="2460172"/>
                </a:cubicBezTo>
                <a:cubicBezTo>
                  <a:pt x="107572" y="2399906"/>
                  <a:pt x="175425" y="2427933"/>
                  <a:pt x="108857" y="2405743"/>
                </a:cubicBezTo>
                <a:cubicBezTo>
                  <a:pt x="25813" y="2322699"/>
                  <a:pt x="112577" y="2419199"/>
                  <a:pt x="65314" y="2340429"/>
                </a:cubicBezTo>
                <a:cubicBezTo>
                  <a:pt x="26540" y="2275807"/>
                  <a:pt x="59115" y="2370025"/>
                  <a:pt x="21771" y="2286000"/>
                </a:cubicBezTo>
                <a:cubicBezTo>
                  <a:pt x="12451" y="2265029"/>
                  <a:pt x="0" y="2220686"/>
                  <a:pt x="0" y="2220686"/>
                </a:cubicBezTo>
                <a:cubicBezTo>
                  <a:pt x="7257" y="2151743"/>
                  <a:pt x="12805" y="2082599"/>
                  <a:pt x="21771" y="2013857"/>
                </a:cubicBezTo>
                <a:cubicBezTo>
                  <a:pt x="23706" y="1999022"/>
                  <a:pt x="26764" y="1984066"/>
                  <a:pt x="32657" y="1970315"/>
                </a:cubicBezTo>
                <a:cubicBezTo>
                  <a:pt x="37811" y="1958290"/>
                  <a:pt x="47171" y="1948543"/>
                  <a:pt x="54428" y="1937657"/>
                </a:cubicBezTo>
                <a:cubicBezTo>
                  <a:pt x="74498" y="1857381"/>
                  <a:pt x="52931" y="1930265"/>
                  <a:pt x="87085" y="1850572"/>
                </a:cubicBezTo>
                <a:cubicBezTo>
                  <a:pt x="91605" y="1840025"/>
                  <a:pt x="91302" y="1827252"/>
                  <a:pt x="97971" y="1817915"/>
                </a:cubicBezTo>
                <a:cubicBezTo>
                  <a:pt x="109902" y="1801212"/>
                  <a:pt x="141514" y="1774372"/>
                  <a:pt x="141514" y="1774372"/>
                </a:cubicBezTo>
                <a:cubicBezTo>
                  <a:pt x="145143" y="1763486"/>
                  <a:pt x="146496" y="1751554"/>
                  <a:pt x="152400" y="1741715"/>
                </a:cubicBezTo>
                <a:cubicBezTo>
                  <a:pt x="157680" y="1732914"/>
                  <a:pt x="167760" y="1727957"/>
                  <a:pt x="174171" y="1719943"/>
                </a:cubicBezTo>
                <a:cubicBezTo>
                  <a:pt x="229089" y="1651294"/>
                  <a:pt x="165154" y="1718073"/>
                  <a:pt x="217714" y="1665515"/>
                </a:cubicBezTo>
                <a:cubicBezTo>
                  <a:pt x="221343" y="1654629"/>
                  <a:pt x="219263" y="1639527"/>
                  <a:pt x="228600" y="1632857"/>
                </a:cubicBezTo>
                <a:cubicBezTo>
                  <a:pt x="247274" y="1619518"/>
                  <a:pt x="293914" y="1611086"/>
                  <a:pt x="293914" y="1611086"/>
                </a:cubicBezTo>
                <a:cubicBezTo>
                  <a:pt x="305680" y="1564023"/>
                  <a:pt x="270328" y="1580243"/>
                  <a:pt x="293914" y="1556657"/>
                </a:cubicBezTo>
                <a:close/>
              </a:path>
            </a:pathLst>
          </a:cu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4865914" y="1741725"/>
            <a:ext cx="4016829" cy="4615542"/>
          </a:xfrm>
          <a:custGeom>
            <a:avLst/>
            <a:gdLst>
              <a:gd name="connsiteX0" fmla="*/ 489857 w 4016829"/>
              <a:gd name="connsiteY0" fmla="*/ 1632857 h 4615542"/>
              <a:gd name="connsiteX1" fmla="*/ 555172 w 4016829"/>
              <a:gd name="connsiteY1" fmla="*/ 1458685 h 4615542"/>
              <a:gd name="connsiteX2" fmla="*/ 598715 w 4016829"/>
              <a:gd name="connsiteY2" fmla="*/ 1371600 h 4615542"/>
              <a:gd name="connsiteX3" fmla="*/ 631372 w 4016829"/>
              <a:gd name="connsiteY3" fmla="*/ 1317171 h 4615542"/>
              <a:gd name="connsiteX4" fmla="*/ 664029 w 4016829"/>
              <a:gd name="connsiteY4" fmla="*/ 1284514 h 4615542"/>
              <a:gd name="connsiteX5" fmla="*/ 685800 w 4016829"/>
              <a:gd name="connsiteY5" fmla="*/ 1251857 h 4615542"/>
              <a:gd name="connsiteX6" fmla="*/ 718457 w 4016829"/>
              <a:gd name="connsiteY6" fmla="*/ 1208314 h 4615542"/>
              <a:gd name="connsiteX7" fmla="*/ 718457 w 4016829"/>
              <a:gd name="connsiteY7" fmla="*/ 1110342 h 4615542"/>
              <a:gd name="connsiteX8" fmla="*/ 685800 w 4016829"/>
              <a:gd name="connsiteY8" fmla="*/ 1001485 h 4615542"/>
              <a:gd name="connsiteX9" fmla="*/ 664029 w 4016829"/>
              <a:gd name="connsiteY9" fmla="*/ 968828 h 4615542"/>
              <a:gd name="connsiteX10" fmla="*/ 598715 w 4016829"/>
              <a:gd name="connsiteY10" fmla="*/ 892628 h 4615542"/>
              <a:gd name="connsiteX11" fmla="*/ 576943 w 4016829"/>
              <a:gd name="connsiteY11" fmla="*/ 838200 h 4615542"/>
              <a:gd name="connsiteX12" fmla="*/ 555172 w 4016829"/>
              <a:gd name="connsiteY12" fmla="*/ 805542 h 4615542"/>
              <a:gd name="connsiteX13" fmla="*/ 544286 w 4016829"/>
              <a:gd name="connsiteY13" fmla="*/ 772885 h 4615542"/>
              <a:gd name="connsiteX14" fmla="*/ 533400 w 4016829"/>
              <a:gd name="connsiteY14" fmla="*/ 718457 h 4615542"/>
              <a:gd name="connsiteX15" fmla="*/ 500743 w 4016829"/>
              <a:gd name="connsiteY15" fmla="*/ 685800 h 4615542"/>
              <a:gd name="connsiteX16" fmla="*/ 446315 w 4016829"/>
              <a:gd name="connsiteY16" fmla="*/ 609600 h 4615542"/>
              <a:gd name="connsiteX17" fmla="*/ 424543 w 4016829"/>
              <a:gd name="connsiteY17" fmla="*/ 587828 h 4615542"/>
              <a:gd name="connsiteX18" fmla="*/ 435429 w 4016829"/>
              <a:gd name="connsiteY18" fmla="*/ 457200 h 4615542"/>
              <a:gd name="connsiteX19" fmla="*/ 457200 w 4016829"/>
              <a:gd name="connsiteY19" fmla="*/ 424542 h 4615542"/>
              <a:gd name="connsiteX20" fmla="*/ 511629 w 4016829"/>
              <a:gd name="connsiteY20" fmla="*/ 381000 h 4615542"/>
              <a:gd name="connsiteX21" fmla="*/ 707572 w 4016829"/>
              <a:gd name="connsiteY21" fmla="*/ 391885 h 4615542"/>
              <a:gd name="connsiteX22" fmla="*/ 740229 w 4016829"/>
              <a:gd name="connsiteY22" fmla="*/ 402771 h 4615542"/>
              <a:gd name="connsiteX23" fmla="*/ 827315 w 4016829"/>
              <a:gd name="connsiteY23" fmla="*/ 424542 h 4615542"/>
              <a:gd name="connsiteX24" fmla="*/ 947057 w 4016829"/>
              <a:gd name="connsiteY24" fmla="*/ 446314 h 4615542"/>
              <a:gd name="connsiteX25" fmla="*/ 1012372 w 4016829"/>
              <a:gd name="connsiteY25" fmla="*/ 435428 h 4615542"/>
              <a:gd name="connsiteX26" fmla="*/ 1066800 w 4016829"/>
              <a:gd name="connsiteY26" fmla="*/ 348342 h 4615542"/>
              <a:gd name="connsiteX27" fmla="*/ 1110343 w 4016829"/>
              <a:gd name="connsiteY27" fmla="*/ 304800 h 4615542"/>
              <a:gd name="connsiteX28" fmla="*/ 1153886 w 4016829"/>
              <a:gd name="connsiteY28" fmla="*/ 283028 h 4615542"/>
              <a:gd name="connsiteX29" fmla="*/ 1208315 w 4016829"/>
              <a:gd name="connsiteY29" fmla="*/ 250371 h 4615542"/>
              <a:gd name="connsiteX30" fmla="*/ 1240972 w 4016829"/>
              <a:gd name="connsiteY30" fmla="*/ 228600 h 4615542"/>
              <a:gd name="connsiteX31" fmla="*/ 1284515 w 4016829"/>
              <a:gd name="connsiteY31" fmla="*/ 217714 h 4615542"/>
              <a:gd name="connsiteX32" fmla="*/ 1371600 w 4016829"/>
              <a:gd name="connsiteY32" fmla="*/ 141514 h 4615542"/>
              <a:gd name="connsiteX33" fmla="*/ 1447800 w 4016829"/>
              <a:gd name="connsiteY33" fmla="*/ 87085 h 4615542"/>
              <a:gd name="connsiteX34" fmla="*/ 1567543 w 4016829"/>
              <a:gd name="connsiteY34" fmla="*/ 65314 h 4615542"/>
              <a:gd name="connsiteX35" fmla="*/ 1796143 w 4016829"/>
              <a:gd name="connsiteY35" fmla="*/ 76200 h 4615542"/>
              <a:gd name="connsiteX36" fmla="*/ 1850572 w 4016829"/>
              <a:gd name="connsiteY36" fmla="*/ 97971 h 4615542"/>
              <a:gd name="connsiteX37" fmla="*/ 1948543 w 4016829"/>
              <a:gd name="connsiteY37" fmla="*/ 130628 h 4615542"/>
              <a:gd name="connsiteX38" fmla="*/ 2133600 w 4016829"/>
              <a:gd name="connsiteY38" fmla="*/ 119742 h 4615542"/>
              <a:gd name="connsiteX39" fmla="*/ 2198915 w 4016829"/>
              <a:gd name="connsiteY39" fmla="*/ 76200 h 4615542"/>
              <a:gd name="connsiteX40" fmla="*/ 2264229 w 4016829"/>
              <a:gd name="connsiteY40" fmla="*/ 43542 h 4615542"/>
              <a:gd name="connsiteX41" fmla="*/ 2307772 w 4016829"/>
              <a:gd name="connsiteY41" fmla="*/ 21771 h 4615542"/>
              <a:gd name="connsiteX42" fmla="*/ 2460172 w 4016829"/>
              <a:gd name="connsiteY42" fmla="*/ 0 h 4615542"/>
              <a:gd name="connsiteX43" fmla="*/ 2645229 w 4016829"/>
              <a:gd name="connsiteY43" fmla="*/ 10885 h 4615542"/>
              <a:gd name="connsiteX44" fmla="*/ 2677886 w 4016829"/>
              <a:gd name="connsiteY44" fmla="*/ 21771 h 4615542"/>
              <a:gd name="connsiteX45" fmla="*/ 2808515 w 4016829"/>
              <a:gd name="connsiteY45" fmla="*/ 76200 h 4615542"/>
              <a:gd name="connsiteX46" fmla="*/ 2939143 w 4016829"/>
              <a:gd name="connsiteY46" fmla="*/ 119742 h 4615542"/>
              <a:gd name="connsiteX47" fmla="*/ 2982686 w 4016829"/>
              <a:gd name="connsiteY47" fmla="*/ 141514 h 4615542"/>
              <a:gd name="connsiteX48" fmla="*/ 3037115 w 4016829"/>
              <a:gd name="connsiteY48" fmla="*/ 174171 h 4615542"/>
              <a:gd name="connsiteX49" fmla="*/ 3091543 w 4016829"/>
              <a:gd name="connsiteY49" fmla="*/ 185057 h 4615542"/>
              <a:gd name="connsiteX50" fmla="*/ 3145972 w 4016829"/>
              <a:gd name="connsiteY50" fmla="*/ 261257 h 4615542"/>
              <a:gd name="connsiteX51" fmla="*/ 3178629 w 4016829"/>
              <a:gd name="connsiteY51" fmla="*/ 293914 h 4615542"/>
              <a:gd name="connsiteX52" fmla="*/ 3222172 w 4016829"/>
              <a:gd name="connsiteY52" fmla="*/ 391885 h 4615542"/>
              <a:gd name="connsiteX53" fmla="*/ 3211286 w 4016829"/>
              <a:gd name="connsiteY53" fmla="*/ 609600 h 4615542"/>
              <a:gd name="connsiteX54" fmla="*/ 3167743 w 4016829"/>
              <a:gd name="connsiteY54" fmla="*/ 685800 h 4615542"/>
              <a:gd name="connsiteX55" fmla="*/ 3145972 w 4016829"/>
              <a:gd name="connsiteY55" fmla="*/ 751114 h 4615542"/>
              <a:gd name="connsiteX56" fmla="*/ 3167743 w 4016829"/>
              <a:gd name="connsiteY56" fmla="*/ 849085 h 4615542"/>
              <a:gd name="connsiteX57" fmla="*/ 3222172 w 4016829"/>
              <a:gd name="connsiteY57" fmla="*/ 892628 h 4615542"/>
              <a:gd name="connsiteX58" fmla="*/ 3265715 w 4016829"/>
              <a:gd name="connsiteY58" fmla="*/ 936171 h 4615542"/>
              <a:gd name="connsiteX59" fmla="*/ 3341915 w 4016829"/>
              <a:gd name="connsiteY59" fmla="*/ 957942 h 4615542"/>
              <a:gd name="connsiteX60" fmla="*/ 3407229 w 4016829"/>
              <a:gd name="connsiteY60" fmla="*/ 1001485 h 4615542"/>
              <a:gd name="connsiteX61" fmla="*/ 3461657 w 4016829"/>
              <a:gd name="connsiteY61" fmla="*/ 1012371 h 4615542"/>
              <a:gd name="connsiteX62" fmla="*/ 3548743 w 4016829"/>
              <a:gd name="connsiteY62" fmla="*/ 1045028 h 4615542"/>
              <a:gd name="connsiteX63" fmla="*/ 3581400 w 4016829"/>
              <a:gd name="connsiteY63" fmla="*/ 1055914 h 4615542"/>
              <a:gd name="connsiteX64" fmla="*/ 3657600 w 4016829"/>
              <a:gd name="connsiteY64" fmla="*/ 1099457 h 4615542"/>
              <a:gd name="connsiteX65" fmla="*/ 3701143 w 4016829"/>
              <a:gd name="connsiteY65" fmla="*/ 1110342 h 4615542"/>
              <a:gd name="connsiteX66" fmla="*/ 3722915 w 4016829"/>
              <a:gd name="connsiteY66" fmla="*/ 1132114 h 4615542"/>
              <a:gd name="connsiteX67" fmla="*/ 3744686 w 4016829"/>
              <a:gd name="connsiteY67" fmla="*/ 1230085 h 4615542"/>
              <a:gd name="connsiteX68" fmla="*/ 3712029 w 4016829"/>
              <a:gd name="connsiteY68" fmla="*/ 1360714 h 4615542"/>
              <a:gd name="connsiteX69" fmla="*/ 3646715 w 4016829"/>
              <a:gd name="connsiteY69" fmla="*/ 1426028 h 4615542"/>
              <a:gd name="connsiteX70" fmla="*/ 3624943 w 4016829"/>
              <a:gd name="connsiteY70" fmla="*/ 1458685 h 4615542"/>
              <a:gd name="connsiteX71" fmla="*/ 3603172 w 4016829"/>
              <a:gd name="connsiteY71" fmla="*/ 1534885 h 4615542"/>
              <a:gd name="connsiteX72" fmla="*/ 3614057 w 4016829"/>
              <a:gd name="connsiteY72" fmla="*/ 1600200 h 4615542"/>
              <a:gd name="connsiteX73" fmla="*/ 3657600 w 4016829"/>
              <a:gd name="connsiteY73" fmla="*/ 1632857 h 4615542"/>
              <a:gd name="connsiteX74" fmla="*/ 3755572 w 4016829"/>
              <a:gd name="connsiteY74" fmla="*/ 1698171 h 4615542"/>
              <a:gd name="connsiteX75" fmla="*/ 3864429 w 4016829"/>
              <a:gd name="connsiteY75" fmla="*/ 1796142 h 4615542"/>
              <a:gd name="connsiteX76" fmla="*/ 3951515 w 4016829"/>
              <a:gd name="connsiteY76" fmla="*/ 1850571 h 4615542"/>
              <a:gd name="connsiteX77" fmla="*/ 4016829 w 4016829"/>
              <a:gd name="connsiteY77" fmla="*/ 1915885 h 4615542"/>
              <a:gd name="connsiteX78" fmla="*/ 4005943 w 4016829"/>
              <a:gd name="connsiteY78" fmla="*/ 1970314 h 4615542"/>
              <a:gd name="connsiteX79" fmla="*/ 3995057 w 4016829"/>
              <a:gd name="connsiteY79" fmla="*/ 2188028 h 4615542"/>
              <a:gd name="connsiteX80" fmla="*/ 3940629 w 4016829"/>
              <a:gd name="connsiteY80" fmla="*/ 2275114 h 4615542"/>
              <a:gd name="connsiteX81" fmla="*/ 3918857 w 4016829"/>
              <a:gd name="connsiteY81" fmla="*/ 2318657 h 4615542"/>
              <a:gd name="connsiteX82" fmla="*/ 3875315 w 4016829"/>
              <a:gd name="connsiteY82" fmla="*/ 2373085 h 4615542"/>
              <a:gd name="connsiteX83" fmla="*/ 3853543 w 4016829"/>
              <a:gd name="connsiteY83" fmla="*/ 2416628 h 4615542"/>
              <a:gd name="connsiteX84" fmla="*/ 3831772 w 4016829"/>
              <a:gd name="connsiteY84" fmla="*/ 2438400 h 4615542"/>
              <a:gd name="connsiteX85" fmla="*/ 3810000 w 4016829"/>
              <a:gd name="connsiteY85" fmla="*/ 2481942 h 4615542"/>
              <a:gd name="connsiteX86" fmla="*/ 3777343 w 4016829"/>
              <a:gd name="connsiteY86" fmla="*/ 2514600 h 4615542"/>
              <a:gd name="connsiteX87" fmla="*/ 3733800 w 4016829"/>
              <a:gd name="connsiteY87" fmla="*/ 2579914 h 4615542"/>
              <a:gd name="connsiteX88" fmla="*/ 3690257 w 4016829"/>
              <a:gd name="connsiteY88" fmla="*/ 2634342 h 4615542"/>
              <a:gd name="connsiteX89" fmla="*/ 3668486 w 4016829"/>
              <a:gd name="connsiteY89" fmla="*/ 2667000 h 4615542"/>
              <a:gd name="connsiteX90" fmla="*/ 3570515 w 4016829"/>
              <a:gd name="connsiteY90" fmla="*/ 2764971 h 4615542"/>
              <a:gd name="connsiteX91" fmla="*/ 3494315 w 4016829"/>
              <a:gd name="connsiteY91" fmla="*/ 2841171 h 4615542"/>
              <a:gd name="connsiteX92" fmla="*/ 3472543 w 4016829"/>
              <a:gd name="connsiteY92" fmla="*/ 2884714 h 4615542"/>
              <a:gd name="connsiteX93" fmla="*/ 3439886 w 4016829"/>
              <a:gd name="connsiteY93" fmla="*/ 2917371 h 4615542"/>
              <a:gd name="connsiteX94" fmla="*/ 3407229 w 4016829"/>
              <a:gd name="connsiteY94" fmla="*/ 2971800 h 4615542"/>
              <a:gd name="connsiteX95" fmla="*/ 3407229 w 4016829"/>
              <a:gd name="connsiteY95" fmla="*/ 3135085 h 4615542"/>
              <a:gd name="connsiteX96" fmla="*/ 3472543 w 4016829"/>
              <a:gd name="connsiteY96" fmla="*/ 3211285 h 4615542"/>
              <a:gd name="connsiteX97" fmla="*/ 3526972 w 4016829"/>
              <a:gd name="connsiteY97" fmla="*/ 3276600 h 4615542"/>
              <a:gd name="connsiteX98" fmla="*/ 3570515 w 4016829"/>
              <a:gd name="connsiteY98" fmla="*/ 3320142 h 4615542"/>
              <a:gd name="connsiteX99" fmla="*/ 3603172 w 4016829"/>
              <a:gd name="connsiteY99" fmla="*/ 3385457 h 4615542"/>
              <a:gd name="connsiteX100" fmla="*/ 3614057 w 4016829"/>
              <a:gd name="connsiteY100" fmla="*/ 3505200 h 4615542"/>
              <a:gd name="connsiteX101" fmla="*/ 3635829 w 4016829"/>
              <a:gd name="connsiteY101" fmla="*/ 3537857 h 4615542"/>
              <a:gd name="connsiteX102" fmla="*/ 3690257 w 4016829"/>
              <a:gd name="connsiteY102" fmla="*/ 3624942 h 4615542"/>
              <a:gd name="connsiteX103" fmla="*/ 3712029 w 4016829"/>
              <a:gd name="connsiteY103" fmla="*/ 3679371 h 4615542"/>
              <a:gd name="connsiteX104" fmla="*/ 3733800 w 4016829"/>
              <a:gd name="connsiteY104" fmla="*/ 3722914 h 4615542"/>
              <a:gd name="connsiteX105" fmla="*/ 3722915 w 4016829"/>
              <a:gd name="connsiteY105" fmla="*/ 3810000 h 4615542"/>
              <a:gd name="connsiteX106" fmla="*/ 3701143 w 4016829"/>
              <a:gd name="connsiteY106" fmla="*/ 3831771 h 4615542"/>
              <a:gd name="connsiteX107" fmla="*/ 3657600 w 4016829"/>
              <a:gd name="connsiteY107" fmla="*/ 3886200 h 4615542"/>
              <a:gd name="connsiteX108" fmla="*/ 3614057 w 4016829"/>
              <a:gd name="connsiteY108" fmla="*/ 3940628 h 4615542"/>
              <a:gd name="connsiteX109" fmla="*/ 3516086 w 4016829"/>
              <a:gd name="connsiteY109" fmla="*/ 4038600 h 4615542"/>
              <a:gd name="connsiteX110" fmla="*/ 3483429 w 4016829"/>
              <a:gd name="connsiteY110" fmla="*/ 4071257 h 4615542"/>
              <a:gd name="connsiteX111" fmla="*/ 3450772 w 4016829"/>
              <a:gd name="connsiteY111" fmla="*/ 4103914 h 4615542"/>
              <a:gd name="connsiteX112" fmla="*/ 3396343 w 4016829"/>
              <a:gd name="connsiteY112" fmla="*/ 4180114 h 4615542"/>
              <a:gd name="connsiteX113" fmla="*/ 3320143 w 4016829"/>
              <a:gd name="connsiteY113" fmla="*/ 4267200 h 4615542"/>
              <a:gd name="connsiteX114" fmla="*/ 3167743 w 4016829"/>
              <a:gd name="connsiteY114" fmla="*/ 4376057 h 4615542"/>
              <a:gd name="connsiteX115" fmla="*/ 3080657 w 4016829"/>
              <a:gd name="connsiteY115" fmla="*/ 4408714 h 4615542"/>
              <a:gd name="connsiteX116" fmla="*/ 2906486 w 4016829"/>
              <a:gd name="connsiteY116" fmla="*/ 4550228 h 4615542"/>
              <a:gd name="connsiteX117" fmla="*/ 2862943 w 4016829"/>
              <a:gd name="connsiteY117" fmla="*/ 4572000 h 4615542"/>
              <a:gd name="connsiteX118" fmla="*/ 2775857 w 4016829"/>
              <a:gd name="connsiteY118" fmla="*/ 4615542 h 4615542"/>
              <a:gd name="connsiteX119" fmla="*/ 2645229 w 4016829"/>
              <a:gd name="connsiteY119" fmla="*/ 4593771 h 4615542"/>
              <a:gd name="connsiteX120" fmla="*/ 2438400 w 4016829"/>
              <a:gd name="connsiteY120" fmla="*/ 4506685 h 4615542"/>
              <a:gd name="connsiteX121" fmla="*/ 2166257 w 4016829"/>
              <a:gd name="connsiteY121" fmla="*/ 4397828 h 4615542"/>
              <a:gd name="connsiteX122" fmla="*/ 2090057 w 4016829"/>
              <a:gd name="connsiteY122" fmla="*/ 4365171 h 4615542"/>
              <a:gd name="connsiteX123" fmla="*/ 1981200 w 4016829"/>
              <a:gd name="connsiteY123" fmla="*/ 4332514 h 4615542"/>
              <a:gd name="connsiteX124" fmla="*/ 1959429 w 4016829"/>
              <a:gd name="connsiteY124" fmla="*/ 4288971 h 4615542"/>
              <a:gd name="connsiteX125" fmla="*/ 1948543 w 4016829"/>
              <a:gd name="connsiteY125" fmla="*/ 4245428 h 4615542"/>
              <a:gd name="connsiteX126" fmla="*/ 1937657 w 4016829"/>
              <a:gd name="connsiteY126" fmla="*/ 4212771 h 4615542"/>
              <a:gd name="connsiteX127" fmla="*/ 1926772 w 4016829"/>
              <a:gd name="connsiteY127" fmla="*/ 4147457 h 4615542"/>
              <a:gd name="connsiteX128" fmla="*/ 1915886 w 4016829"/>
              <a:gd name="connsiteY128" fmla="*/ 3940628 h 4615542"/>
              <a:gd name="connsiteX129" fmla="*/ 1785257 w 4016829"/>
              <a:gd name="connsiteY129" fmla="*/ 3929742 h 4615542"/>
              <a:gd name="connsiteX130" fmla="*/ 1709057 w 4016829"/>
              <a:gd name="connsiteY130" fmla="*/ 3918857 h 4615542"/>
              <a:gd name="connsiteX131" fmla="*/ 1611086 w 4016829"/>
              <a:gd name="connsiteY131" fmla="*/ 3907971 h 4615542"/>
              <a:gd name="connsiteX132" fmla="*/ 870857 w 4016829"/>
              <a:gd name="connsiteY132" fmla="*/ 3973285 h 4615542"/>
              <a:gd name="connsiteX133" fmla="*/ 805543 w 4016829"/>
              <a:gd name="connsiteY133" fmla="*/ 3995057 h 4615542"/>
              <a:gd name="connsiteX134" fmla="*/ 653143 w 4016829"/>
              <a:gd name="connsiteY134" fmla="*/ 4016828 h 4615542"/>
              <a:gd name="connsiteX135" fmla="*/ 446315 w 4016829"/>
              <a:gd name="connsiteY135" fmla="*/ 4005942 h 4615542"/>
              <a:gd name="connsiteX136" fmla="*/ 413657 w 4016829"/>
              <a:gd name="connsiteY136" fmla="*/ 3984171 h 4615542"/>
              <a:gd name="connsiteX137" fmla="*/ 337457 w 4016829"/>
              <a:gd name="connsiteY137" fmla="*/ 3962400 h 4615542"/>
              <a:gd name="connsiteX138" fmla="*/ 283029 w 4016829"/>
              <a:gd name="connsiteY138" fmla="*/ 3940628 h 4615542"/>
              <a:gd name="connsiteX139" fmla="*/ 174172 w 4016829"/>
              <a:gd name="connsiteY139" fmla="*/ 3842657 h 4615542"/>
              <a:gd name="connsiteX140" fmla="*/ 108857 w 4016829"/>
              <a:gd name="connsiteY140" fmla="*/ 3799114 h 4615542"/>
              <a:gd name="connsiteX141" fmla="*/ 76200 w 4016829"/>
              <a:gd name="connsiteY141" fmla="*/ 3777342 h 4615542"/>
              <a:gd name="connsiteX142" fmla="*/ 65315 w 4016829"/>
              <a:gd name="connsiteY142" fmla="*/ 3744685 h 4615542"/>
              <a:gd name="connsiteX143" fmla="*/ 32657 w 4016829"/>
              <a:gd name="connsiteY143" fmla="*/ 3722914 h 4615542"/>
              <a:gd name="connsiteX144" fmla="*/ 10886 w 4016829"/>
              <a:gd name="connsiteY144" fmla="*/ 3657600 h 4615542"/>
              <a:gd name="connsiteX145" fmla="*/ 0 w 4016829"/>
              <a:gd name="connsiteY145" fmla="*/ 3624942 h 4615542"/>
              <a:gd name="connsiteX146" fmla="*/ 10886 w 4016829"/>
              <a:gd name="connsiteY146" fmla="*/ 3559628 h 4615542"/>
              <a:gd name="connsiteX147" fmla="*/ 108857 w 4016829"/>
              <a:gd name="connsiteY147" fmla="*/ 3472542 h 4615542"/>
              <a:gd name="connsiteX148" fmla="*/ 152400 w 4016829"/>
              <a:gd name="connsiteY148" fmla="*/ 3439885 h 4615542"/>
              <a:gd name="connsiteX149" fmla="*/ 206829 w 4016829"/>
              <a:gd name="connsiteY149" fmla="*/ 3407228 h 4615542"/>
              <a:gd name="connsiteX150" fmla="*/ 239486 w 4016829"/>
              <a:gd name="connsiteY150" fmla="*/ 3374571 h 4615542"/>
              <a:gd name="connsiteX151" fmla="*/ 359229 w 4016829"/>
              <a:gd name="connsiteY151" fmla="*/ 3298371 h 4615542"/>
              <a:gd name="connsiteX152" fmla="*/ 435429 w 4016829"/>
              <a:gd name="connsiteY152" fmla="*/ 3254828 h 4615542"/>
              <a:gd name="connsiteX153" fmla="*/ 500743 w 4016829"/>
              <a:gd name="connsiteY153" fmla="*/ 3211285 h 4615542"/>
              <a:gd name="connsiteX154" fmla="*/ 544286 w 4016829"/>
              <a:gd name="connsiteY154" fmla="*/ 3178628 h 4615542"/>
              <a:gd name="connsiteX155" fmla="*/ 587829 w 4016829"/>
              <a:gd name="connsiteY155" fmla="*/ 3156857 h 4615542"/>
              <a:gd name="connsiteX156" fmla="*/ 642257 w 4016829"/>
              <a:gd name="connsiteY156" fmla="*/ 3124200 h 4615542"/>
              <a:gd name="connsiteX157" fmla="*/ 696686 w 4016829"/>
              <a:gd name="connsiteY157" fmla="*/ 3069771 h 4615542"/>
              <a:gd name="connsiteX158" fmla="*/ 740229 w 4016829"/>
              <a:gd name="connsiteY158" fmla="*/ 3037114 h 4615542"/>
              <a:gd name="connsiteX159" fmla="*/ 751115 w 4016829"/>
              <a:gd name="connsiteY159" fmla="*/ 2993571 h 4615542"/>
              <a:gd name="connsiteX160" fmla="*/ 718457 w 4016829"/>
              <a:gd name="connsiteY160" fmla="*/ 2971800 h 4615542"/>
              <a:gd name="connsiteX161" fmla="*/ 674915 w 4016829"/>
              <a:gd name="connsiteY161" fmla="*/ 2939142 h 4615542"/>
              <a:gd name="connsiteX162" fmla="*/ 620486 w 4016829"/>
              <a:gd name="connsiteY162" fmla="*/ 2906485 h 4615542"/>
              <a:gd name="connsiteX163" fmla="*/ 587829 w 4016829"/>
              <a:gd name="connsiteY163" fmla="*/ 2884714 h 4615542"/>
              <a:gd name="connsiteX164" fmla="*/ 533400 w 4016829"/>
              <a:gd name="connsiteY164" fmla="*/ 2862942 h 4615542"/>
              <a:gd name="connsiteX165" fmla="*/ 500743 w 4016829"/>
              <a:gd name="connsiteY165" fmla="*/ 2841171 h 4615542"/>
              <a:gd name="connsiteX166" fmla="*/ 402772 w 4016829"/>
              <a:gd name="connsiteY166" fmla="*/ 2797628 h 4615542"/>
              <a:gd name="connsiteX167" fmla="*/ 359229 w 4016829"/>
              <a:gd name="connsiteY167" fmla="*/ 2775857 h 4615542"/>
              <a:gd name="connsiteX168" fmla="*/ 391886 w 4016829"/>
              <a:gd name="connsiteY168" fmla="*/ 2656114 h 4615542"/>
              <a:gd name="connsiteX169" fmla="*/ 424543 w 4016829"/>
              <a:gd name="connsiteY169" fmla="*/ 2634342 h 4615542"/>
              <a:gd name="connsiteX170" fmla="*/ 489857 w 4016829"/>
              <a:gd name="connsiteY170" fmla="*/ 2569028 h 4615542"/>
              <a:gd name="connsiteX171" fmla="*/ 511629 w 4016829"/>
              <a:gd name="connsiteY171" fmla="*/ 2536371 h 4615542"/>
              <a:gd name="connsiteX172" fmla="*/ 544286 w 4016829"/>
              <a:gd name="connsiteY172" fmla="*/ 2503714 h 4615542"/>
              <a:gd name="connsiteX173" fmla="*/ 555172 w 4016829"/>
              <a:gd name="connsiteY173" fmla="*/ 2471057 h 4615542"/>
              <a:gd name="connsiteX174" fmla="*/ 533400 w 4016829"/>
              <a:gd name="connsiteY174" fmla="*/ 2449285 h 4615542"/>
              <a:gd name="connsiteX175" fmla="*/ 457200 w 4016829"/>
              <a:gd name="connsiteY175" fmla="*/ 2405742 h 4615542"/>
              <a:gd name="connsiteX176" fmla="*/ 402772 w 4016829"/>
              <a:gd name="connsiteY176" fmla="*/ 2362200 h 4615542"/>
              <a:gd name="connsiteX177" fmla="*/ 348343 w 4016829"/>
              <a:gd name="connsiteY177" fmla="*/ 2318657 h 4615542"/>
              <a:gd name="connsiteX178" fmla="*/ 228600 w 4016829"/>
              <a:gd name="connsiteY178" fmla="*/ 2275114 h 4615542"/>
              <a:gd name="connsiteX179" fmla="*/ 141515 w 4016829"/>
              <a:gd name="connsiteY179" fmla="*/ 2242457 h 4615542"/>
              <a:gd name="connsiteX180" fmla="*/ 108857 w 4016829"/>
              <a:gd name="connsiteY180" fmla="*/ 2220685 h 4615542"/>
              <a:gd name="connsiteX181" fmla="*/ 43543 w 4016829"/>
              <a:gd name="connsiteY181" fmla="*/ 2144485 h 4615542"/>
              <a:gd name="connsiteX182" fmla="*/ 21772 w 4016829"/>
              <a:gd name="connsiteY182" fmla="*/ 2111828 h 4615542"/>
              <a:gd name="connsiteX183" fmla="*/ 10886 w 4016829"/>
              <a:gd name="connsiteY183" fmla="*/ 2079171 h 4615542"/>
              <a:gd name="connsiteX184" fmla="*/ 21772 w 4016829"/>
              <a:gd name="connsiteY184" fmla="*/ 1992085 h 4615542"/>
              <a:gd name="connsiteX185" fmla="*/ 54429 w 4016829"/>
              <a:gd name="connsiteY185" fmla="*/ 1948542 h 4615542"/>
              <a:gd name="connsiteX186" fmla="*/ 174172 w 4016829"/>
              <a:gd name="connsiteY186" fmla="*/ 1883228 h 4615542"/>
              <a:gd name="connsiteX187" fmla="*/ 206829 w 4016829"/>
              <a:gd name="connsiteY187" fmla="*/ 1872342 h 4615542"/>
              <a:gd name="connsiteX188" fmla="*/ 283029 w 4016829"/>
              <a:gd name="connsiteY188" fmla="*/ 1817914 h 4615542"/>
              <a:gd name="connsiteX189" fmla="*/ 315686 w 4016829"/>
              <a:gd name="connsiteY189" fmla="*/ 1807028 h 4615542"/>
              <a:gd name="connsiteX190" fmla="*/ 370115 w 4016829"/>
              <a:gd name="connsiteY190" fmla="*/ 1752600 h 4615542"/>
              <a:gd name="connsiteX191" fmla="*/ 381000 w 4016829"/>
              <a:gd name="connsiteY191" fmla="*/ 1719942 h 4615542"/>
              <a:gd name="connsiteX192" fmla="*/ 413657 w 4016829"/>
              <a:gd name="connsiteY192" fmla="*/ 1709057 h 4615542"/>
              <a:gd name="connsiteX193" fmla="*/ 457200 w 4016829"/>
              <a:gd name="connsiteY193" fmla="*/ 1654628 h 4615542"/>
              <a:gd name="connsiteX194" fmla="*/ 478972 w 4016829"/>
              <a:gd name="connsiteY194" fmla="*/ 1632857 h 4615542"/>
              <a:gd name="connsiteX195" fmla="*/ 489857 w 4016829"/>
              <a:gd name="connsiteY195" fmla="*/ 1632857 h 4615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4016829" h="4615542">
                <a:moveTo>
                  <a:pt x="489857" y="1632857"/>
                </a:moveTo>
                <a:cubicBezTo>
                  <a:pt x="513795" y="1561043"/>
                  <a:pt x="520462" y="1536781"/>
                  <a:pt x="555172" y="1458685"/>
                </a:cubicBezTo>
                <a:cubicBezTo>
                  <a:pt x="568353" y="1429028"/>
                  <a:pt x="582017" y="1399430"/>
                  <a:pt x="598715" y="1371600"/>
                </a:cubicBezTo>
                <a:cubicBezTo>
                  <a:pt x="609601" y="1353457"/>
                  <a:pt x="618677" y="1334098"/>
                  <a:pt x="631372" y="1317171"/>
                </a:cubicBezTo>
                <a:cubicBezTo>
                  <a:pt x="640609" y="1304855"/>
                  <a:pt x="654174" y="1296341"/>
                  <a:pt x="664029" y="1284514"/>
                </a:cubicBezTo>
                <a:cubicBezTo>
                  <a:pt x="672404" y="1274463"/>
                  <a:pt x="678196" y="1262503"/>
                  <a:pt x="685800" y="1251857"/>
                </a:cubicBezTo>
                <a:cubicBezTo>
                  <a:pt x="696345" y="1237093"/>
                  <a:pt x="707571" y="1222828"/>
                  <a:pt x="718457" y="1208314"/>
                </a:cubicBezTo>
                <a:cubicBezTo>
                  <a:pt x="735493" y="1157207"/>
                  <a:pt x="732826" y="1182187"/>
                  <a:pt x="718457" y="1110342"/>
                </a:cubicBezTo>
                <a:cubicBezTo>
                  <a:pt x="712699" y="1081552"/>
                  <a:pt x="695900" y="1024211"/>
                  <a:pt x="685800" y="1001485"/>
                </a:cubicBezTo>
                <a:cubicBezTo>
                  <a:pt x="680487" y="989530"/>
                  <a:pt x="671633" y="979474"/>
                  <a:pt x="664029" y="968828"/>
                </a:cubicBezTo>
                <a:cubicBezTo>
                  <a:pt x="629118" y="919952"/>
                  <a:pt x="638276" y="932189"/>
                  <a:pt x="598715" y="892628"/>
                </a:cubicBezTo>
                <a:cubicBezTo>
                  <a:pt x="591458" y="874485"/>
                  <a:pt x="585682" y="855677"/>
                  <a:pt x="576943" y="838200"/>
                </a:cubicBezTo>
                <a:cubicBezTo>
                  <a:pt x="571092" y="826498"/>
                  <a:pt x="561023" y="817244"/>
                  <a:pt x="555172" y="805542"/>
                </a:cubicBezTo>
                <a:cubicBezTo>
                  <a:pt x="550040" y="795279"/>
                  <a:pt x="547069" y="784017"/>
                  <a:pt x="544286" y="772885"/>
                </a:cubicBezTo>
                <a:cubicBezTo>
                  <a:pt x="539798" y="754935"/>
                  <a:pt x="541674" y="735006"/>
                  <a:pt x="533400" y="718457"/>
                </a:cubicBezTo>
                <a:cubicBezTo>
                  <a:pt x="526515" y="704688"/>
                  <a:pt x="510762" y="697489"/>
                  <a:pt x="500743" y="685800"/>
                </a:cubicBezTo>
                <a:cubicBezTo>
                  <a:pt x="408802" y="578535"/>
                  <a:pt x="515239" y="695756"/>
                  <a:pt x="446315" y="609600"/>
                </a:cubicBezTo>
                <a:cubicBezTo>
                  <a:pt x="439904" y="601586"/>
                  <a:pt x="431800" y="595085"/>
                  <a:pt x="424543" y="587828"/>
                </a:cubicBezTo>
                <a:cubicBezTo>
                  <a:pt x="428172" y="544285"/>
                  <a:pt x="426860" y="500045"/>
                  <a:pt x="435429" y="457200"/>
                </a:cubicBezTo>
                <a:cubicBezTo>
                  <a:pt x="437995" y="444371"/>
                  <a:pt x="449027" y="434758"/>
                  <a:pt x="457200" y="424542"/>
                </a:cubicBezTo>
                <a:cubicBezTo>
                  <a:pt x="474925" y="402385"/>
                  <a:pt x="487384" y="397163"/>
                  <a:pt x="511629" y="381000"/>
                </a:cubicBezTo>
                <a:cubicBezTo>
                  <a:pt x="576943" y="384628"/>
                  <a:pt x="642452" y="385683"/>
                  <a:pt x="707572" y="391885"/>
                </a:cubicBezTo>
                <a:cubicBezTo>
                  <a:pt x="718995" y="392973"/>
                  <a:pt x="729159" y="399752"/>
                  <a:pt x="740229" y="402771"/>
                </a:cubicBezTo>
                <a:cubicBezTo>
                  <a:pt x="769097" y="410644"/>
                  <a:pt x="797974" y="418674"/>
                  <a:pt x="827315" y="424542"/>
                </a:cubicBezTo>
                <a:cubicBezTo>
                  <a:pt x="903386" y="439757"/>
                  <a:pt x="863493" y="432386"/>
                  <a:pt x="947057" y="446314"/>
                </a:cubicBezTo>
                <a:cubicBezTo>
                  <a:pt x="968829" y="442685"/>
                  <a:pt x="992202" y="444392"/>
                  <a:pt x="1012372" y="435428"/>
                </a:cubicBezTo>
                <a:cubicBezTo>
                  <a:pt x="1054904" y="416525"/>
                  <a:pt x="1044316" y="382068"/>
                  <a:pt x="1066800" y="348342"/>
                </a:cubicBezTo>
                <a:cubicBezTo>
                  <a:pt x="1078186" y="331263"/>
                  <a:pt x="1093922" y="317116"/>
                  <a:pt x="1110343" y="304800"/>
                </a:cubicBezTo>
                <a:cubicBezTo>
                  <a:pt x="1123325" y="295063"/>
                  <a:pt x="1139701" y="290909"/>
                  <a:pt x="1153886" y="283028"/>
                </a:cubicBezTo>
                <a:cubicBezTo>
                  <a:pt x="1172382" y="272753"/>
                  <a:pt x="1190373" y="261585"/>
                  <a:pt x="1208315" y="250371"/>
                </a:cubicBezTo>
                <a:cubicBezTo>
                  <a:pt x="1219409" y="243437"/>
                  <a:pt x="1228947" y="233754"/>
                  <a:pt x="1240972" y="228600"/>
                </a:cubicBezTo>
                <a:cubicBezTo>
                  <a:pt x="1254723" y="222707"/>
                  <a:pt x="1270001" y="221343"/>
                  <a:pt x="1284515" y="217714"/>
                </a:cubicBezTo>
                <a:cubicBezTo>
                  <a:pt x="1418799" y="83427"/>
                  <a:pt x="1281593" y="213520"/>
                  <a:pt x="1371600" y="141514"/>
                </a:cubicBezTo>
                <a:cubicBezTo>
                  <a:pt x="1411363" y="109704"/>
                  <a:pt x="1378325" y="114875"/>
                  <a:pt x="1447800" y="87085"/>
                </a:cubicBezTo>
                <a:cubicBezTo>
                  <a:pt x="1458662" y="82740"/>
                  <a:pt x="1561769" y="66276"/>
                  <a:pt x="1567543" y="65314"/>
                </a:cubicBezTo>
                <a:cubicBezTo>
                  <a:pt x="1643743" y="68943"/>
                  <a:pt x="1720359" y="67456"/>
                  <a:pt x="1796143" y="76200"/>
                </a:cubicBezTo>
                <a:cubicBezTo>
                  <a:pt x="1815555" y="78440"/>
                  <a:pt x="1832034" y="91792"/>
                  <a:pt x="1850572" y="97971"/>
                </a:cubicBezTo>
                <a:cubicBezTo>
                  <a:pt x="1991188" y="144843"/>
                  <a:pt x="1778198" y="62491"/>
                  <a:pt x="1948543" y="130628"/>
                </a:cubicBezTo>
                <a:cubicBezTo>
                  <a:pt x="2010229" y="126999"/>
                  <a:pt x="2073218" y="132868"/>
                  <a:pt x="2133600" y="119742"/>
                </a:cubicBezTo>
                <a:cubicBezTo>
                  <a:pt x="2159169" y="114184"/>
                  <a:pt x="2177143" y="90714"/>
                  <a:pt x="2198915" y="76200"/>
                </a:cubicBezTo>
                <a:cubicBezTo>
                  <a:pt x="2261677" y="34359"/>
                  <a:pt x="2201131" y="70584"/>
                  <a:pt x="2264229" y="43542"/>
                </a:cubicBezTo>
                <a:cubicBezTo>
                  <a:pt x="2279144" y="37150"/>
                  <a:pt x="2291931" y="25291"/>
                  <a:pt x="2307772" y="21771"/>
                </a:cubicBezTo>
                <a:cubicBezTo>
                  <a:pt x="2357866" y="10639"/>
                  <a:pt x="2460172" y="0"/>
                  <a:pt x="2460172" y="0"/>
                </a:cubicBezTo>
                <a:cubicBezTo>
                  <a:pt x="2521858" y="3628"/>
                  <a:pt x="2583743" y="4737"/>
                  <a:pt x="2645229" y="10885"/>
                </a:cubicBezTo>
                <a:cubicBezTo>
                  <a:pt x="2656647" y="12027"/>
                  <a:pt x="2667232" y="17509"/>
                  <a:pt x="2677886" y="21771"/>
                </a:cubicBezTo>
                <a:cubicBezTo>
                  <a:pt x="2721684" y="39290"/>
                  <a:pt x="2763764" y="61283"/>
                  <a:pt x="2808515" y="76200"/>
                </a:cubicBezTo>
                <a:cubicBezTo>
                  <a:pt x="2852058" y="90714"/>
                  <a:pt x="2898091" y="99215"/>
                  <a:pt x="2939143" y="119742"/>
                </a:cubicBezTo>
                <a:cubicBezTo>
                  <a:pt x="2953657" y="126999"/>
                  <a:pt x="2968501" y="133633"/>
                  <a:pt x="2982686" y="141514"/>
                </a:cubicBezTo>
                <a:cubicBezTo>
                  <a:pt x="3001182" y="151789"/>
                  <a:pt x="3017470" y="166313"/>
                  <a:pt x="3037115" y="174171"/>
                </a:cubicBezTo>
                <a:cubicBezTo>
                  <a:pt x="3054294" y="181042"/>
                  <a:pt x="3073400" y="181428"/>
                  <a:pt x="3091543" y="185057"/>
                </a:cubicBezTo>
                <a:cubicBezTo>
                  <a:pt x="3146676" y="240188"/>
                  <a:pt x="3070103" y="160097"/>
                  <a:pt x="3145972" y="261257"/>
                </a:cubicBezTo>
                <a:cubicBezTo>
                  <a:pt x="3155209" y="273573"/>
                  <a:pt x="3167743" y="283028"/>
                  <a:pt x="3178629" y="293914"/>
                </a:cubicBezTo>
                <a:cubicBezTo>
                  <a:pt x="3204537" y="371640"/>
                  <a:pt x="3187670" y="340133"/>
                  <a:pt x="3222172" y="391885"/>
                </a:cubicBezTo>
                <a:cubicBezTo>
                  <a:pt x="3218543" y="464457"/>
                  <a:pt x="3220299" y="537499"/>
                  <a:pt x="3211286" y="609600"/>
                </a:cubicBezTo>
                <a:cubicBezTo>
                  <a:pt x="3207509" y="639820"/>
                  <a:pt x="3179291" y="659817"/>
                  <a:pt x="3167743" y="685800"/>
                </a:cubicBezTo>
                <a:cubicBezTo>
                  <a:pt x="3158423" y="706771"/>
                  <a:pt x="3145972" y="751114"/>
                  <a:pt x="3145972" y="751114"/>
                </a:cubicBezTo>
                <a:cubicBezTo>
                  <a:pt x="3148171" y="764307"/>
                  <a:pt x="3155374" y="828470"/>
                  <a:pt x="3167743" y="849085"/>
                </a:cubicBezTo>
                <a:cubicBezTo>
                  <a:pt x="3180823" y="870884"/>
                  <a:pt x="3203848" y="876921"/>
                  <a:pt x="3222172" y="892628"/>
                </a:cubicBezTo>
                <a:cubicBezTo>
                  <a:pt x="3237757" y="905986"/>
                  <a:pt x="3246242" y="929680"/>
                  <a:pt x="3265715" y="936171"/>
                </a:cubicBezTo>
                <a:cubicBezTo>
                  <a:pt x="3312565" y="951788"/>
                  <a:pt x="3287240" y="944274"/>
                  <a:pt x="3341915" y="957942"/>
                </a:cubicBezTo>
                <a:cubicBezTo>
                  <a:pt x="3363686" y="972456"/>
                  <a:pt x="3381571" y="996353"/>
                  <a:pt x="3407229" y="1001485"/>
                </a:cubicBezTo>
                <a:cubicBezTo>
                  <a:pt x="3425372" y="1005114"/>
                  <a:pt x="3443707" y="1007884"/>
                  <a:pt x="3461657" y="1012371"/>
                </a:cubicBezTo>
                <a:cubicBezTo>
                  <a:pt x="3486366" y="1018548"/>
                  <a:pt x="3528764" y="1037536"/>
                  <a:pt x="3548743" y="1045028"/>
                </a:cubicBezTo>
                <a:cubicBezTo>
                  <a:pt x="3559487" y="1049057"/>
                  <a:pt x="3571137" y="1050782"/>
                  <a:pt x="3581400" y="1055914"/>
                </a:cubicBezTo>
                <a:cubicBezTo>
                  <a:pt x="3644557" y="1087492"/>
                  <a:pt x="3581272" y="1070834"/>
                  <a:pt x="3657600" y="1099457"/>
                </a:cubicBezTo>
                <a:cubicBezTo>
                  <a:pt x="3671608" y="1104710"/>
                  <a:pt x="3686629" y="1106714"/>
                  <a:pt x="3701143" y="1110342"/>
                </a:cubicBezTo>
                <a:cubicBezTo>
                  <a:pt x="3708400" y="1117599"/>
                  <a:pt x="3717635" y="1123313"/>
                  <a:pt x="3722915" y="1132114"/>
                </a:cubicBezTo>
                <a:cubicBezTo>
                  <a:pt x="3735282" y="1152725"/>
                  <a:pt x="3742489" y="1216901"/>
                  <a:pt x="3744686" y="1230085"/>
                </a:cubicBezTo>
                <a:cubicBezTo>
                  <a:pt x="3738769" y="1277418"/>
                  <a:pt x="3743010" y="1321988"/>
                  <a:pt x="3712029" y="1360714"/>
                </a:cubicBezTo>
                <a:cubicBezTo>
                  <a:pt x="3692795" y="1384756"/>
                  <a:pt x="3663794" y="1400410"/>
                  <a:pt x="3646715" y="1426028"/>
                </a:cubicBezTo>
                <a:cubicBezTo>
                  <a:pt x="3639458" y="1436914"/>
                  <a:pt x="3630794" y="1446983"/>
                  <a:pt x="3624943" y="1458685"/>
                </a:cubicBezTo>
                <a:cubicBezTo>
                  <a:pt x="3617133" y="1474305"/>
                  <a:pt x="3606661" y="1520929"/>
                  <a:pt x="3603172" y="1534885"/>
                </a:cubicBezTo>
                <a:cubicBezTo>
                  <a:pt x="3606800" y="1556657"/>
                  <a:pt x="3603338" y="1580906"/>
                  <a:pt x="3614057" y="1600200"/>
                </a:cubicBezTo>
                <a:cubicBezTo>
                  <a:pt x="3622868" y="1616060"/>
                  <a:pt x="3642683" y="1622530"/>
                  <a:pt x="3657600" y="1632857"/>
                </a:cubicBezTo>
                <a:cubicBezTo>
                  <a:pt x="3689870" y="1655198"/>
                  <a:pt x="3727819" y="1670418"/>
                  <a:pt x="3755572" y="1698171"/>
                </a:cubicBezTo>
                <a:cubicBezTo>
                  <a:pt x="3804793" y="1747392"/>
                  <a:pt x="3813297" y="1762054"/>
                  <a:pt x="3864429" y="1796142"/>
                </a:cubicBezTo>
                <a:cubicBezTo>
                  <a:pt x="3892912" y="1815131"/>
                  <a:pt x="3924598" y="1829422"/>
                  <a:pt x="3951515" y="1850571"/>
                </a:cubicBezTo>
                <a:cubicBezTo>
                  <a:pt x="3975725" y="1869593"/>
                  <a:pt x="4016829" y="1915885"/>
                  <a:pt x="4016829" y="1915885"/>
                </a:cubicBezTo>
                <a:cubicBezTo>
                  <a:pt x="4013200" y="1934028"/>
                  <a:pt x="4007419" y="1951871"/>
                  <a:pt x="4005943" y="1970314"/>
                </a:cubicBezTo>
                <a:cubicBezTo>
                  <a:pt x="4000148" y="2042745"/>
                  <a:pt x="4004070" y="2115927"/>
                  <a:pt x="3995057" y="2188028"/>
                </a:cubicBezTo>
                <a:cubicBezTo>
                  <a:pt x="3991609" y="2215611"/>
                  <a:pt x="3953465" y="2254576"/>
                  <a:pt x="3940629" y="2275114"/>
                </a:cubicBezTo>
                <a:cubicBezTo>
                  <a:pt x="3932028" y="2288875"/>
                  <a:pt x="3927858" y="2305155"/>
                  <a:pt x="3918857" y="2318657"/>
                </a:cubicBezTo>
                <a:cubicBezTo>
                  <a:pt x="3905969" y="2337989"/>
                  <a:pt x="3888203" y="2353753"/>
                  <a:pt x="3875315" y="2373085"/>
                </a:cubicBezTo>
                <a:cubicBezTo>
                  <a:pt x="3866314" y="2386587"/>
                  <a:pt x="3862544" y="2403126"/>
                  <a:pt x="3853543" y="2416628"/>
                </a:cubicBezTo>
                <a:cubicBezTo>
                  <a:pt x="3847850" y="2425168"/>
                  <a:pt x="3837465" y="2429861"/>
                  <a:pt x="3831772" y="2438400"/>
                </a:cubicBezTo>
                <a:cubicBezTo>
                  <a:pt x="3822771" y="2451902"/>
                  <a:pt x="3819432" y="2468737"/>
                  <a:pt x="3810000" y="2481942"/>
                </a:cubicBezTo>
                <a:cubicBezTo>
                  <a:pt x="3801052" y="2494469"/>
                  <a:pt x="3786795" y="2502448"/>
                  <a:pt x="3777343" y="2514600"/>
                </a:cubicBezTo>
                <a:cubicBezTo>
                  <a:pt x="3761279" y="2535254"/>
                  <a:pt x="3750146" y="2559482"/>
                  <a:pt x="3733800" y="2579914"/>
                </a:cubicBezTo>
                <a:cubicBezTo>
                  <a:pt x="3719286" y="2598057"/>
                  <a:pt x="3704197" y="2615755"/>
                  <a:pt x="3690257" y="2634342"/>
                </a:cubicBezTo>
                <a:cubicBezTo>
                  <a:pt x="3682407" y="2644809"/>
                  <a:pt x="3677327" y="2657356"/>
                  <a:pt x="3668486" y="2667000"/>
                </a:cubicBezTo>
                <a:cubicBezTo>
                  <a:pt x="3637279" y="2701045"/>
                  <a:pt x="3599366" y="2728907"/>
                  <a:pt x="3570515" y="2764971"/>
                </a:cubicBezTo>
                <a:cubicBezTo>
                  <a:pt x="3518799" y="2829616"/>
                  <a:pt x="3546304" y="2806512"/>
                  <a:pt x="3494315" y="2841171"/>
                </a:cubicBezTo>
                <a:cubicBezTo>
                  <a:pt x="3487058" y="2855685"/>
                  <a:pt x="3481975" y="2871509"/>
                  <a:pt x="3472543" y="2884714"/>
                </a:cubicBezTo>
                <a:cubicBezTo>
                  <a:pt x="3463595" y="2897241"/>
                  <a:pt x="3448425" y="2904562"/>
                  <a:pt x="3439886" y="2917371"/>
                </a:cubicBezTo>
                <a:cubicBezTo>
                  <a:pt x="3383357" y="3002164"/>
                  <a:pt x="3475035" y="2903991"/>
                  <a:pt x="3407229" y="2971800"/>
                </a:cubicBezTo>
                <a:cubicBezTo>
                  <a:pt x="3398375" y="3033776"/>
                  <a:pt x="3386126" y="3071778"/>
                  <a:pt x="3407229" y="3135085"/>
                </a:cubicBezTo>
                <a:cubicBezTo>
                  <a:pt x="3418885" y="3170053"/>
                  <a:pt x="3452714" y="3183525"/>
                  <a:pt x="3472543" y="3211285"/>
                </a:cubicBezTo>
                <a:cubicBezTo>
                  <a:pt x="3522766" y="3281597"/>
                  <a:pt x="3462592" y="3233679"/>
                  <a:pt x="3526972" y="3276600"/>
                </a:cubicBezTo>
                <a:cubicBezTo>
                  <a:pt x="3550721" y="3347853"/>
                  <a:pt x="3517735" y="3277918"/>
                  <a:pt x="3570515" y="3320142"/>
                </a:cubicBezTo>
                <a:cubicBezTo>
                  <a:pt x="3589697" y="3335488"/>
                  <a:pt x="3596001" y="3363946"/>
                  <a:pt x="3603172" y="3385457"/>
                </a:cubicBezTo>
                <a:cubicBezTo>
                  <a:pt x="3606800" y="3425371"/>
                  <a:pt x="3605659" y="3466011"/>
                  <a:pt x="3614057" y="3505200"/>
                </a:cubicBezTo>
                <a:cubicBezTo>
                  <a:pt x="3616798" y="3517993"/>
                  <a:pt x="3629978" y="3526155"/>
                  <a:pt x="3635829" y="3537857"/>
                </a:cubicBezTo>
                <a:cubicBezTo>
                  <a:pt x="3677063" y="3620324"/>
                  <a:pt x="3632953" y="3567638"/>
                  <a:pt x="3690257" y="3624942"/>
                </a:cubicBezTo>
                <a:cubicBezTo>
                  <a:pt x="3697514" y="3643085"/>
                  <a:pt x="3704093" y="3661515"/>
                  <a:pt x="3712029" y="3679371"/>
                </a:cubicBezTo>
                <a:cubicBezTo>
                  <a:pt x="3718620" y="3694200"/>
                  <a:pt x="3732452" y="3706743"/>
                  <a:pt x="3733800" y="3722914"/>
                </a:cubicBezTo>
                <a:cubicBezTo>
                  <a:pt x="3736230" y="3752067"/>
                  <a:pt x="3731321" y="3781979"/>
                  <a:pt x="3722915" y="3810000"/>
                </a:cubicBezTo>
                <a:cubicBezTo>
                  <a:pt x="3719966" y="3819830"/>
                  <a:pt x="3707554" y="3823757"/>
                  <a:pt x="3701143" y="3831771"/>
                </a:cubicBezTo>
                <a:cubicBezTo>
                  <a:pt x="3646209" y="3900438"/>
                  <a:pt x="3710173" y="3833627"/>
                  <a:pt x="3657600" y="3886200"/>
                </a:cubicBezTo>
                <a:cubicBezTo>
                  <a:pt x="3638682" y="3942959"/>
                  <a:pt x="3660705" y="3899164"/>
                  <a:pt x="3614057" y="3940628"/>
                </a:cubicBezTo>
                <a:cubicBezTo>
                  <a:pt x="3614032" y="3940651"/>
                  <a:pt x="3532426" y="4022260"/>
                  <a:pt x="3516086" y="4038600"/>
                </a:cubicBezTo>
                <a:lnTo>
                  <a:pt x="3483429" y="4071257"/>
                </a:lnTo>
                <a:cubicBezTo>
                  <a:pt x="3472543" y="4082143"/>
                  <a:pt x="3458693" y="4090713"/>
                  <a:pt x="3450772" y="4103914"/>
                </a:cubicBezTo>
                <a:cubicBezTo>
                  <a:pt x="3380380" y="4221234"/>
                  <a:pt x="3448819" y="4117142"/>
                  <a:pt x="3396343" y="4180114"/>
                </a:cubicBezTo>
                <a:cubicBezTo>
                  <a:pt x="3356086" y="4228422"/>
                  <a:pt x="3371179" y="4224015"/>
                  <a:pt x="3320143" y="4267200"/>
                </a:cubicBezTo>
                <a:cubicBezTo>
                  <a:pt x="3278907" y="4302092"/>
                  <a:pt x="3220092" y="4349883"/>
                  <a:pt x="3167743" y="4376057"/>
                </a:cubicBezTo>
                <a:cubicBezTo>
                  <a:pt x="3121785" y="4399036"/>
                  <a:pt x="3136822" y="4372608"/>
                  <a:pt x="3080657" y="4408714"/>
                </a:cubicBezTo>
                <a:cubicBezTo>
                  <a:pt x="2950336" y="4492493"/>
                  <a:pt x="3018904" y="4468469"/>
                  <a:pt x="2906486" y="4550228"/>
                </a:cubicBezTo>
                <a:cubicBezTo>
                  <a:pt x="2893362" y="4559773"/>
                  <a:pt x="2876148" y="4562568"/>
                  <a:pt x="2862943" y="4572000"/>
                </a:cubicBezTo>
                <a:cubicBezTo>
                  <a:pt x="2791793" y="4622822"/>
                  <a:pt x="2875921" y="4595531"/>
                  <a:pt x="2775857" y="4615542"/>
                </a:cubicBezTo>
                <a:cubicBezTo>
                  <a:pt x="2732314" y="4608285"/>
                  <a:pt x="2687737" y="4605673"/>
                  <a:pt x="2645229" y="4593771"/>
                </a:cubicBezTo>
                <a:cubicBezTo>
                  <a:pt x="2519684" y="4558618"/>
                  <a:pt x="2530287" y="4548452"/>
                  <a:pt x="2438400" y="4506685"/>
                </a:cubicBezTo>
                <a:cubicBezTo>
                  <a:pt x="2124325" y="4363924"/>
                  <a:pt x="2383214" y="4479186"/>
                  <a:pt x="2166257" y="4397828"/>
                </a:cubicBezTo>
                <a:cubicBezTo>
                  <a:pt x="2140382" y="4388125"/>
                  <a:pt x="2115849" y="4375091"/>
                  <a:pt x="2090057" y="4365171"/>
                </a:cubicBezTo>
                <a:cubicBezTo>
                  <a:pt x="2040841" y="4346242"/>
                  <a:pt x="2027259" y="4344029"/>
                  <a:pt x="1981200" y="4332514"/>
                </a:cubicBezTo>
                <a:cubicBezTo>
                  <a:pt x="1973943" y="4318000"/>
                  <a:pt x="1965127" y="4304165"/>
                  <a:pt x="1959429" y="4288971"/>
                </a:cubicBezTo>
                <a:cubicBezTo>
                  <a:pt x="1954176" y="4274963"/>
                  <a:pt x="1952653" y="4259813"/>
                  <a:pt x="1948543" y="4245428"/>
                </a:cubicBezTo>
                <a:cubicBezTo>
                  <a:pt x="1945391" y="4234395"/>
                  <a:pt x="1941286" y="4223657"/>
                  <a:pt x="1937657" y="4212771"/>
                </a:cubicBezTo>
                <a:cubicBezTo>
                  <a:pt x="1934029" y="4191000"/>
                  <a:pt x="1928532" y="4169458"/>
                  <a:pt x="1926772" y="4147457"/>
                </a:cubicBezTo>
                <a:cubicBezTo>
                  <a:pt x="1921267" y="4078638"/>
                  <a:pt x="1953511" y="3998513"/>
                  <a:pt x="1915886" y="3940628"/>
                </a:cubicBezTo>
                <a:cubicBezTo>
                  <a:pt x="1892073" y="3903993"/>
                  <a:pt x="1828711" y="3934316"/>
                  <a:pt x="1785257" y="3929742"/>
                </a:cubicBezTo>
                <a:cubicBezTo>
                  <a:pt x="1759740" y="3927056"/>
                  <a:pt x="1734517" y="3922039"/>
                  <a:pt x="1709057" y="3918857"/>
                </a:cubicBezTo>
                <a:cubicBezTo>
                  <a:pt x="1676453" y="3914782"/>
                  <a:pt x="1643743" y="3911600"/>
                  <a:pt x="1611086" y="3907971"/>
                </a:cubicBezTo>
                <a:lnTo>
                  <a:pt x="870857" y="3973285"/>
                </a:lnTo>
                <a:cubicBezTo>
                  <a:pt x="848041" y="3975752"/>
                  <a:pt x="827807" y="3989491"/>
                  <a:pt x="805543" y="3995057"/>
                </a:cubicBezTo>
                <a:cubicBezTo>
                  <a:pt x="774162" y="4002902"/>
                  <a:pt x="678906" y="4013607"/>
                  <a:pt x="653143" y="4016828"/>
                </a:cubicBezTo>
                <a:cubicBezTo>
                  <a:pt x="584200" y="4013199"/>
                  <a:pt x="514720" y="4015270"/>
                  <a:pt x="446315" y="4005942"/>
                </a:cubicBezTo>
                <a:cubicBezTo>
                  <a:pt x="433352" y="4004174"/>
                  <a:pt x="425359" y="3990022"/>
                  <a:pt x="413657" y="3984171"/>
                </a:cubicBezTo>
                <a:cubicBezTo>
                  <a:pt x="392682" y="3973684"/>
                  <a:pt x="358395" y="3969379"/>
                  <a:pt x="337457" y="3962400"/>
                </a:cubicBezTo>
                <a:cubicBezTo>
                  <a:pt x="318919" y="3956221"/>
                  <a:pt x="301172" y="3947885"/>
                  <a:pt x="283029" y="3940628"/>
                </a:cubicBezTo>
                <a:cubicBezTo>
                  <a:pt x="244647" y="3883057"/>
                  <a:pt x="261967" y="3901186"/>
                  <a:pt x="174172" y="3842657"/>
                </a:cubicBezTo>
                <a:lnTo>
                  <a:pt x="108857" y="3799114"/>
                </a:lnTo>
                <a:lnTo>
                  <a:pt x="76200" y="3777342"/>
                </a:lnTo>
                <a:cubicBezTo>
                  <a:pt x="72572" y="3766456"/>
                  <a:pt x="72483" y="3753645"/>
                  <a:pt x="65315" y="3744685"/>
                </a:cubicBezTo>
                <a:cubicBezTo>
                  <a:pt x="57142" y="3734469"/>
                  <a:pt x="39591" y="3734008"/>
                  <a:pt x="32657" y="3722914"/>
                </a:cubicBezTo>
                <a:cubicBezTo>
                  <a:pt x="20494" y="3703453"/>
                  <a:pt x="18143" y="3679371"/>
                  <a:pt x="10886" y="3657600"/>
                </a:cubicBezTo>
                <a:lnTo>
                  <a:pt x="0" y="3624942"/>
                </a:lnTo>
                <a:cubicBezTo>
                  <a:pt x="3629" y="3603171"/>
                  <a:pt x="2689" y="3580121"/>
                  <a:pt x="10886" y="3559628"/>
                </a:cubicBezTo>
                <a:cubicBezTo>
                  <a:pt x="28933" y="3514511"/>
                  <a:pt x="72160" y="3498230"/>
                  <a:pt x="108857" y="3472542"/>
                </a:cubicBezTo>
                <a:cubicBezTo>
                  <a:pt x="123720" y="3462138"/>
                  <a:pt x="137304" y="3449949"/>
                  <a:pt x="152400" y="3439885"/>
                </a:cubicBezTo>
                <a:cubicBezTo>
                  <a:pt x="170005" y="3428149"/>
                  <a:pt x="189902" y="3419923"/>
                  <a:pt x="206829" y="3407228"/>
                </a:cubicBezTo>
                <a:cubicBezTo>
                  <a:pt x="219145" y="3397991"/>
                  <a:pt x="227334" y="3384022"/>
                  <a:pt x="239486" y="3374571"/>
                </a:cubicBezTo>
                <a:cubicBezTo>
                  <a:pt x="296526" y="3330207"/>
                  <a:pt x="303289" y="3335664"/>
                  <a:pt x="359229" y="3298371"/>
                </a:cubicBezTo>
                <a:cubicBezTo>
                  <a:pt x="425133" y="3254435"/>
                  <a:pt x="377224" y="3274230"/>
                  <a:pt x="435429" y="3254828"/>
                </a:cubicBezTo>
                <a:cubicBezTo>
                  <a:pt x="511425" y="3178832"/>
                  <a:pt x="427226" y="3253295"/>
                  <a:pt x="500743" y="3211285"/>
                </a:cubicBezTo>
                <a:cubicBezTo>
                  <a:pt x="516495" y="3202284"/>
                  <a:pt x="528901" y="3188244"/>
                  <a:pt x="544286" y="3178628"/>
                </a:cubicBezTo>
                <a:cubicBezTo>
                  <a:pt x="558047" y="3170028"/>
                  <a:pt x="573315" y="3164114"/>
                  <a:pt x="587829" y="3156857"/>
                </a:cubicBezTo>
                <a:cubicBezTo>
                  <a:pt x="680900" y="3063782"/>
                  <a:pt x="529220" y="3208977"/>
                  <a:pt x="642257" y="3124200"/>
                </a:cubicBezTo>
                <a:cubicBezTo>
                  <a:pt x="662784" y="3108805"/>
                  <a:pt x="676159" y="3085166"/>
                  <a:pt x="696686" y="3069771"/>
                </a:cubicBezTo>
                <a:lnTo>
                  <a:pt x="740229" y="3037114"/>
                </a:lnTo>
                <a:cubicBezTo>
                  <a:pt x="743858" y="3022600"/>
                  <a:pt x="755846" y="3007764"/>
                  <a:pt x="751115" y="2993571"/>
                </a:cubicBezTo>
                <a:cubicBezTo>
                  <a:pt x="746978" y="2981159"/>
                  <a:pt x="729103" y="2979404"/>
                  <a:pt x="718457" y="2971800"/>
                </a:cubicBezTo>
                <a:cubicBezTo>
                  <a:pt x="703694" y="2961255"/>
                  <a:pt x="690011" y="2949206"/>
                  <a:pt x="674915" y="2939142"/>
                </a:cubicBezTo>
                <a:cubicBezTo>
                  <a:pt x="657310" y="2927405"/>
                  <a:pt x="638428" y="2917699"/>
                  <a:pt x="620486" y="2906485"/>
                </a:cubicBezTo>
                <a:cubicBezTo>
                  <a:pt x="609392" y="2899551"/>
                  <a:pt x="599531" y="2890565"/>
                  <a:pt x="587829" y="2884714"/>
                </a:cubicBezTo>
                <a:cubicBezTo>
                  <a:pt x="570351" y="2875975"/>
                  <a:pt x="550878" y="2871681"/>
                  <a:pt x="533400" y="2862942"/>
                </a:cubicBezTo>
                <a:cubicBezTo>
                  <a:pt x="521698" y="2857091"/>
                  <a:pt x="512102" y="2847662"/>
                  <a:pt x="500743" y="2841171"/>
                </a:cubicBezTo>
                <a:cubicBezTo>
                  <a:pt x="453854" y="2814378"/>
                  <a:pt x="455250" y="2820952"/>
                  <a:pt x="402772" y="2797628"/>
                </a:cubicBezTo>
                <a:cubicBezTo>
                  <a:pt x="387943" y="2791037"/>
                  <a:pt x="373743" y="2783114"/>
                  <a:pt x="359229" y="2775857"/>
                </a:cubicBezTo>
                <a:cubicBezTo>
                  <a:pt x="365668" y="2724343"/>
                  <a:pt x="356602" y="2691399"/>
                  <a:pt x="391886" y="2656114"/>
                </a:cubicBezTo>
                <a:cubicBezTo>
                  <a:pt x="401137" y="2646863"/>
                  <a:pt x="413657" y="2641599"/>
                  <a:pt x="424543" y="2634342"/>
                </a:cubicBezTo>
                <a:cubicBezTo>
                  <a:pt x="475853" y="2557379"/>
                  <a:pt x="408843" y="2650042"/>
                  <a:pt x="489857" y="2569028"/>
                </a:cubicBezTo>
                <a:cubicBezTo>
                  <a:pt x="499108" y="2559777"/>
                  <a:pt x="503253" y="2546422"/>
                  <a:pt x="511629" y="2536371"/>
                </a:cubicBezTo>
                <a:cubicBezTo>
                  <a:pt x="521484" y="2524545"/>
                  <a:pt x="533400" y="2514600"/>
                  <a:pt x="544286" y="2503714"/>
                </a:cubicBezTo>
                <a:cubicBezTo>
                  <a:pt x="547915" y="2492828"/>
                  <a:pt x="557422" y="2482309"/>
                  <a:pt x="555172" y="2471057"/>
                </a:cubicBezTo>
                <a:cubicBezTo>
                  <a:pt x="553159" y="2460993"/>
                  <a:pt x="541414" y="2455696"/>
                  <a:pt x="533400" y="2449285"/>
                </a:cubicBezTo>
                <a:cubicBezTo>
                  <a:pt x="477732" y="2404751"/>
                  <a:pt x="524239" y="2450434"/>
                  <a:pt x="457200" y="2405742"/>
                </a:cubicBezTo>
                <a:cubicBezTo>
                  <a:pt x="437868" y="2392854"/>
                  <a:pt x="420412" y="2377320"/>
                  <a:pt x="402772" y="2362200"/>
                </a:cubicBezTo>
                <a:cubicBezTo>
                  <a:pt x="378411" y="2341320"/>
                  <a:pt x="381047" y="2333192"/>
                  <a:pt x="348343" y="2318657"/>
                </a:cubicBezTo>
                <a:cubicBezTo>
                  <a:pt x="256921" y="2278025"/>
                  <a:pt x="310782" y="2316205"/>
                  <a:pt x="228600" y="2275114"/>
                </a:cubicBezTo>
                <a:cubicBezTo>
                  <a:pt x="153851" y="2237740"/>
                  <a:pt x="246527" y="2263458"/>
                  <a:pt x="141515" y="2242457"/>
                </a:cubicBezTo>
                <a:cubicBezTo>
                  <a:pt x="130629" y="2235200"/>
                  <a:pt x="118908" y="2229061"/>
                  <a:pt x="108857" y="2220685"/>
                </a:cubicBezTo>
                <a:cubicBezTo>
                  <a:pt x="80931" y="2197414"/>
                  <a:pt x="64742" y="2174163"/>
                  <a:pt x="43543" y="2144485"/>
                </a:cubicBezTo>
                <a:cubicBezTo>
                  <a:pt x="35939" y="2133839"/>
                  <a:pt x="27623" y="2123530"/>
                  <a:pt x="21772" y="2111828"/>
                </a:cubicBezTo>
                <a:cubicBezTo>
                  <a:pt x="16640" y="2101565"/>
                  <a:pt x="14515" y="2090057"/>
                  <a:pt x="10886" y="2079171"/>
                </a:cubicBezTo>
                <a:cubicBezTo>
                  <a:pt x="14515" y="2050142"/>
                  <a:pt x="12521" y="2019838"/>
                  <a:pt x="21772" y="1992085"/>
                </a:cubicBezTo>
                <a:cubicBezTo>
                  <a:pt x="27509" y="1974873"/>
                  <a:pt x="40869" y="1960595"/>
                  <a:pt x="54429" y="1948542"/>
                </a:cubicBezTo>
                <a:cubicBezTo>
                  <a:pt x="95597" y="1911948"/>
                  <a:pt x="125623" y="1901434"/>
                  <a:pt x="174172" y="1883228"/>
                </a:cubicBezTo>
                <a:cubicBezTo>
                  <a:pt x="184916" y="1879199"/>
                  <a:pt x="196566" y="1877474"/>
                  <a:pt x="206829" y="1872342"/>
                </a:cubicBezTo>
                <a:cubicBezTo>
                  <a:pt x="240527" y="1855493"/>
                  <a:pt x="248510" y="1837639"/>
                  <a:pt x="283029" y="1817914"/>
                </a:cubicBezTo>
                <a:cubicBezTo>
                  <a:pt x="292992" y="1812221"/>
                  <a:pt x="304800" y="1810657"/>
                  <a:pt x="315686" y="1807028"/>
                </a:cubicBezTo>
                <a:cubicBezTo>
                  <a:pt x="333829" y="1788885"/>
                  <a:pt x="362002" y="1776941"/>
                  <a:pt x="370115" y="1752600"/>
                </a:cubicBezTo>
                <a:cubicBezTo>
                  <a:pt x="373743" y="1741714"/>
                  <a:pt x="372886" y="1728056"/>
                  <a:pt x="381000" y="1719942"/>
                </a:cubicBezTo>
                <a:cubicBezTo>
                  <a:pt x="389114" y="1711828"/>
                  <a:pt x="402771" y="1712685"/>
                  <a:pt x="413657" y="1709057"/>
                </a:cubicBezTo>
                <a:cubicBezTo>
                  <a:pt x="466230" y="1656484"/>
                  <a:pt x="402266" y="1723295"/>
                  <a:pt x="457200" y="1654628"/>
                </a:cubicBezTo>
                <a:cubicBezTo>
                  <a:pt x="463611" y="1646614"/>
                  <a:pt x="471715" y="1640114"/>
                  <a:pt x="478972" y="1632857"/>
                </a:cubicBezTo>
                <a:lnTo>
                  <a:pt x="489857" y="1632857"/>
                </a:lnTo>
                <a:close/>
              </a:path>
            </a:pathLst>
          </a:cu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741714" y="459156"/>
            <a:ext cx="996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Region 1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44342" y="459156"/>
            <a:ext cx="996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Region 2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1621970" y="2307782"/>
            <a:ext cx="618021" cy="515740"/>
            <a:chOff x="1621970" y="1915886"/>
            <a:chExt cx="618021" cy="515740"/>
          </a:xfrm>
        </p:grpSpPr>
        <p:sp>
          <p:nvSpPr>
            <p:cNvPr id="12" name="Oval 11"/>
            <p:cNvSpPr/>
            <p:nvPr/>
          </p:nvSpPr>
          <p:spPr>
            <a:xfrm>
              <a:off x="1621970" y="1915886"/>
              <a:ext cx="511629" cy="5157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43742" y="1937658"/>
              <a:ext cx="596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1,2,3,4,5</a:t>
              </a:r>
              <a:endParaRPr lang="en-US" sz="120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178636" y="2680130"/>
            <a:ext cx="618021" cy="515740"/>
            <a:chOff x="1621970" y="1915886"/>
            <a:chExt cx="618021" cy="515740"/>
          </a:xfrm>
        </p:grpSpPr>
        <p:sp>
          <p:nvSpPr>
            <p:cNvPr id="16" name="Oval 15"/>
            <p:cNvSpPr/>
            <p:nvPr/>
          </p:nvSpPr>
          <p:spPr>
            <a:xfrm>
              <a:off x="1621970" y="1915886"/>
              <a:ext cx="511629" cy="5157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643742" y="1937658"/>
              <a:ext cx="596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1,2,3,4,5</a:t>
              </a:r>
              <a:endParaRPr lang="en-US" sz="1200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892645" y="3545293"/>
            <a:ext cx="618021" cy="515740"/>
            <a:chOff x="1621970" y="1915886"/>
            <a:chExt cx="618021" cy="515740"/>
          </a:xfrm>
        </p:grpSpPr>
        <p:sp>
          <p:nvSpPr>
            <p:cNvPr id="19" name="Oval 18"/>
            <p:cNvSpPr/>
            <p:nvPr/>
          </p:nvSpPr>
          <p:spPr>
            <a:xfrm>
              <a:off x="1621970" y="1915886"/>
              <a:ext cx="511629" cy="5157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43742" y="1937658"/>
              <a:ext cx="596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1,2,3,4,5</a:t>
              </a:r>
              <a:endParaRPr lang="en-US" sz="1200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239991" y="4636023"/>
            <a:ext cx="618021" cy="515740"/>
            <a:chOff x="1621970" y="1915886"/>
            <a:chExt cx="618021" cy="515740"/>
          </a:xfrm>
        </p:grpSpPr>
        <p:sp>
          <p:nvSpPr>
            <p:cNvPr id="22" name="Oval 21"/>
            <p:cNvSpPr/>
            <p:nvPr/>
          </p:nvSpPr>
          <p:spPr>
            <a:xfrm>
              <a:off x="1621970" y="1915886"/>
              <a:ext cx="511629" cy="5157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643742" y="1937658"/>
              <a:ext cx="596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1,2,3,4,5</a:t>
              </a:r>
              <a:endParaRPr lang="en-US" sz="1200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239991" y="3512990"/>
            <a:ext cx="618021" cy="515740"/>
            <a:chOff x="1621970" y="1915886"/>
            <a:chExt cx="618021" cy="515740"/>
          </a:xfrm>
        </p:grpSpPr>
        <p:sp>
          <p:nvSpPr>
            <p:cNvPr id="25" name="Oval 24"/>
            <p:cNvSpPr/>
            <p:nvPr/>
          </p:nvSpPr>
          <p:spPr>
            <a:xfrm>
              <a:off x="1621970" y="1915886"/>
              <a:ext cx="511629" cy="5157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643742" y="1937658"/>
              <a:ext cx="596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1,2,3,4,5</a:t>
              </a:r>
              <a:endParaRPr lang="en-US" sz="1200" dirty="0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837207" y="2373451"/>
            <a:ext cx="607135" cy="515740"/>
            <a:chOff x="1621970" y="1915886"/>
            <a:chExt cx="607135" cy="515740"/>
          </a:xfrm>
        </p:grpSpPr>
        <p:sp>
          <p:nvSpPr>
            <p:cNvPr id="28" name="Oval 27"/>
            <p:cNvSpPr/>
            <p:nvPr/>
          </p:nvSpPr>
          <p:spPr>
            <a:xfrm>
              <a:off x="1621970" y="1915886"/>
              <a:ext cx="511629" cy="5157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32856" y="2035632"/>
              <a:ext cx="5962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1,2,3</a:t>
              </a:r>
              <a:endParaRPr lang="en-US" sz="1200" dirty="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451783" y="2889191"/>
            <a:ext cx="607135" cy="515740"/>
            <a:chOff x="1621970" y="1915886"/>
            <a:chExt cx="607135" cy="515740"/>
          </a:xfrm>
        </p:grpSpPr>
        <p:sp>
          <p:nvSpPr>
            <p:cNvPr id="31" name="Oval 30"/>
            <p:cNvSpPr/>
            <p:nvPr/>
          </p:nvSpPr>
          <p:spPr>
            <a:xfrm>
              <a:off x="1621970" y="1915886"/>
              <a:ext cx="511629" cy="5157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632856" y="2035632"/>
              <a:ext cx="5962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4,5</a:t>
              </a:r>
              <a:endParaRPr lang="en-US" sz="1200" dirty="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633868" y="3567065"/>
            <a:ext cx="607135" cy="515740"/>
            <a:chOff x="1621970" y="1915886"/>
            <a:chExt cx="607135" cy="515740"/>
          </a:xfrm>
        </p:grpSpPr>
        <p:sp>
          <p:nvSpPr>
            <p:cNvPr id="34" name="Oval 33"/>
            <p:cNvSpPr/>
            <p:nvPr/>
          </p:nvSpPr>
          <p:spPr>
            <a:xfrm>
              <a:off x="1621970" y="1915886"/>
              <a:ext cx="511629" cy="5157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632856" y="2035632"/>
              <a:ext cx="5962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6,7,8</a:t>
              </a:r>
              <a:endParaRPr lang="en-US" sz="1200" dirty="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277611" y="4049496"/>
            <a:ext cx="607135" cy="515740"/>
            <a:chOff x="1621970" y="1915886"/>
            <a:chExt cx="607135" cy="515740"/>
          </a:xfrm>
        </p:grpSpPr>
        <p:sp>
          <p:nvSpPr>
            <p:cNvPr id="37" name="Oval 36"/>
            <p:cNvSpPr/>
            <p:nvPr/>
          </p:nvSpPr>
          <p:spPr>
            <a:xfrm>
              <a:off x="1621970" y="1915886"/>
              <a:ext cx="511629" cy="5157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632856" y="2035632"/>
              <a:ext cx="5962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9</a:t>
              </a:r>
              <a:endParaRPr lang="en-US" sz="1200" dirty="0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262262" y="4718288"/>
            <a:ext cx="607135" cy="515740"/>
            <a:chOff x="1621970" y="1915886"/>
            <a:chExt cx="607135" cy="515740"/>
          </a:xfrm>
        </p:grpSpPr>
        <p:sp>
          <p:nvSpPr>
            <p:cNvPr id="40" name="Oval 39"/>
            <p:cNvSpPr/>
            <p:nvPr/>
          </p:nvSpPr>
          <p:spPr>
            <a:xfrm>
              <a:off x="1621970" y="1915886"/>
              <a:ext cx="511629" cy="5157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632856" y="2035632"/>
              <a:ext cx="5962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10</a:t>
              </a:r>
              <a:endParaRPr lang="en-US" sz="1200" dirty="0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510666" y="828488"/>
            <a:ext cx="133241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Mean Alpha = 5</a:t>
            </a:r>
          </a:p>
          <a:p>
            <a:r>
              <a:rPr lang="en-US" sz="1400" dirty="0" smtClean="0"/>
              <a:t>Beta = 0</a:t>
            </a:r>
          </a:p>
          <a:p>
            <a:r>
              <a:rPr lang="en-US" sz="1400" dirty="0" smtClean="0"/>
              <a:t>Gamma = 5</a:t>
            </a:r>
            <a:endParaRPr lang="en-US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6119367" y="914400"/>
            <a:ext cx="133241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Mean Alpha = 2</a:t>
            </a:r>
          </a:p>
          <a:p>
            <a:r>
              <a:rPr lang="en-US" sz="1400" dirty="0" smtClean="0"/>
              <a:t>Beta = 10-2=8</a:t>
            </a:r>
          </a:p>
          <a:p>
            <a:r>
              <a:rPr lang="en-US" sz="1400" dirty="0" smtClean="0"/>
              <a:t>Gamma = 10</a:t>
            </a:r>
            <a:endParaRPr lang="en-US" sz="1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63833" y="1164322"/>
            <a:ext cx="1266630" cy="25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54308" y="459156"/>
            <a:ext cx="1503467" cy="359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69957" y="796603"/>
            <a:ext cx="1091414" cy="293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305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 descr="Image result for octopu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Image result for octopus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647" r="12630"/>
          <a:stretch/>
        </p:blipFill>
        <p:spPr bwMode="auto">
          <a:xfrm rot="16200000">
            <a:off x="811141" y="1980850"/>
            <a:ext cx="1053515" cy="111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8" descr="Image result for mercenari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0" descr="Image result for mercenaria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6" name="Picture 12" descr="https://upload.wikimedia.org/wikipedia/commons/7/74/Mercenaria_mercenaria2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773" r="7309"/>
          <a:stretch/>
        </p:blipFill>
        <p:spPr bwMode="auto">
          <a:xfrm rot="16200000">
            <a:off x="748214" y="3149692"/>
            <a:ext cx="1191490" cy="111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sand dollars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093" y="5143545"/>
            <a:ext cx="1111670" cy="739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upload.wikimedia.org/wikipedia/commons/6/63/Shells_on_the_beach_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9030" y="5935698"/>
            <a:ext cx="1117733" cy="90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s://upload.wikimedia.org/wikipedia/commons/d/d5/Benthic_GLERL_1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625966" y="702784"/>
            <a:ext cx="1423866" cy="111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0" y="2463"/>
            <a:ext cx="9144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Our Data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/>
          <a:srcRect l="9175" t="22073" r="49254" b="39805"/>
          <a:stretch/>
        </p:blipFill>
        <p:spPr>
          <a:xfrm>
            <a:off x="2397340" y="1413164"/>
            <a:ext cx="6750573" cy="3482109"/>
          </a:xfrm>
          <a:prstGeom prst="rect">
            <a:avLst/>
          </a:prstGeom>
        </p:spPr>
      </p:pic>
      <p:pic>
        <p:nvPicPr>
          <p:cNvPr id="16" name="Picture 22" descr="https://upload.wikimedia.org/wikipedia/commons/d/d5/Benthic_GLERL_1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467"/>
          <a:stretch/>
        </p:blipFill>
        <p:spPr bwMode="auto">
          <a:xfrm rot="16200000">
            <a:off x="969964" y="4162360"/>
            <a:ext cx="747995" cy="111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1985815" y="1536755"/>
            <a:ext cx="803568" cy="1104371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1985818" y="2592605"/>
            <a:ext cx="803565" cy="460761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1985818" y="3458394"/>
            <a:ext cx="803565" cy="296344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1985818" y="3826703"/>
            <a:ext cx="813303" cy="978946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1985815" y="4175261"/>
            <a:ext cx="818174" cy="1403725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1991881" y="4613933"/>
            <a:ext cx="804806" cy="1815475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493459" y="6505236"/>
            <a:ext cx="23134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Tyler and Kowalewski (2017) </a:t>
            </a:r>
            <a:r>
              <a:rPr lang="en-US" sz="900" i="1" dirty="0" smtClean="0"/>
              <a:t>Proc. Roy. Soc. B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58979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9621" t="17836" r="28265" b="58581"/>
          <a:stretch/>
        </p:blipFill>
        <p:spPr>
          <a:xfrm>
            <a:off x="0" y="1504103"/>
            <a:ext cx="9153073" cy="28831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463"/>
            <a:ext cx="9144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Alpha Diversity: Mollusks vs. Non-mollusks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93459" y="6505236"/>
            <a:ext cx="23134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Tyler and Kowalewski (2017) </a:t>
            </a:r>
            <a:r>
              <a:rPr lang="en-US" sz="900" i="1" dirty="0" smtClean="0"/>
              <a:t>Proc. Roy. Soc. B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36827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9794" t="41317" r="28093" b="9107"/>
          <a:stretch/>
        </p:blipFill>
        <p:spPr>
          <a:xfrm>
            <a:off x="89787" y="720531"/>
            <a:ext cx="8982673" cy="59481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463"/>
            <a:ext cx="9144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Alpha Diversity: Live vs. Dead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93459" y="6505236"/>
            <a:ext cx="23134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Tyler and Kowalewski (2017) </a:t>
            </a:r>
            <a:r>
              <a:rPr lang="en-US" sz="900" i="1" dirty="0" smtClean="0"/>
              <a:t>Proc. Roy. Soc. B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63356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7835" t="37102" r="15619" b="16621"/>
          <a:stretch/>
        </p:blipFill>
        <p:spPr>
          <a:xfrm>
            <a:off x="-13849" y="1049231"/>
            <a:ext cx="9144001" cy="35768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7423" t="85969" r="15618" b="10389"/>
          <a:stretch/>
        </p:blipFill>
        <p:spPr>
          <a:xfrm>
            <a:off x="-4612" y="4719788"/>
            <a:ext cx="9144000" cy="2797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4612" y="0"/>
            <a:ext cx="9144000" cy="4308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</a:rPr>
              <a:t>Are Surrogate Taxa Consistent in Delineating Communities?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15127" y="679899"/>
            <a:ext cx="10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Mollusks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23890" y="685791"/>
            <a:ext cx="1476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Non-Mollusks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56415" t="41721" r="36754" b="47457"/>
          <a:stretch/>
        </p:blipFill>
        <p:spPr>
          <a:xfrm>
            <a:off x="849746" y="1163782"/>
            <a:ext cx="932872" cy="83127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93459" y="6505236"/>
            <a:ext cx="23134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Tyler and Kowalewski (2017) </a:t>
            </a:r>
            <a:r>
              <a:rPr lang="en-US" sz="900" i="1" dirty="0" smtClean="0"/>
              <a:t>Proc. Roy. Soc. B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19504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7423" t="40676" r="15618" b="10389"/>
          <a:stretch/>
        </p:blipFill>
        <p:spPr>
          <a:xfrm>
            <a:off x="0" y="1494534"/>
            <a:ext cx="9144000" cy="375896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4612" y="0"/>
            <a:ext cx="9144000" cy="4308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</a:rPr>
              <a:t>Are Benthic Communities Archived in Time-Averaged Death Assemblages?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40003" y="103087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848766" y="1036766"/>
            <a:ext cx="456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493459" y="6505236"/>
            <a:ext cx="23134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Tyler and Kowalewski (2017) </a:t>
            </a:r>
            <a:r>
              <a:rPr lang="en-US" sz="900" i="1" dirty="0" smtClean="0"/>
              <a:t>Proc. Roy. Soc. B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80048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0361" t="19142" r="50876" b="23951"/>
          <a:stretch/>
        </p:blipFill>
        <p:spPr>
          <a:xfrm>
            <a:off x="1617698" y="984197"/>
            <a:ext cx="6044737" cy="49917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4612" y="0"/>
            <a:ext cx="9144000" cy="4308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</a:rPr>
              <a:t>Can Habitats Be Distinguished by Surrogate Taxa or Fossils?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93459" y="6505236"/>
            <a:ext cx="23134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Tyler and Kowalewski (2017) </a:t>
            </a:r>
            <a:r>
              <a:rPr lang="en-US" sz="900" i="1" dirty="0" smtClean="0"/>
              <a:t>Proc. Roy. Soc. B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58682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2784" t="29825" r="39587" b="7641"/>
          <a:stretch/>
        </p:blipFill>
        <p:spPr>
          <a:xfrm>
            <a:off x="369454" y="804992"/>
            <a:ext cx="7573819" cy="55935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4612" y="0"/>
            <a:ext cx="9144000" cy="4308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</a:rPr>
              <a:t>Can Habitats Be Distinguished by Surrogate Taxa or Fossils?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93459" y="6505236"/>
            <a:ext cx="23134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Tyler and Kowalewski (2017) </a:t>
            </a:r>
            <a:r>
              <a:rPr lang="en-US" sz="900" i="1" dirty="0" smtClean="0"/>
              <a:t>Proc. Roy. Soc. B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35996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-9235"/>
            <a:ext cx="9153234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Beta Diversity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1598" t="17766" r="44588" b="9773"/>
          <a:stretch/>
        </p:blipFill>
        <p:spPr>
          <a:xfrm>
            <a:off x="2180094" y="760032"/>
            <a:ext cx="4802279" cy="57885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80906" y="6328977"/>
            <a:ext cx="195438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Anderson et al. (2011) </a:t>
            </a:r>
            <a:r>
              <a:rPr lang="en-US" sz="900" i="1" dirty="0" smtClean="0"/>
              <a:t>Ecology Letters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14684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5979" t="22440" r="23918" b="9656"/>
          <a:stretch/>
        </p:blipFill>
        <p:spPr>
          <a:xfrm>
            <a:off x="387926" y="638736"/>
            <a:ext cx="8100291" cy="61752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-9235"/>
            <a:ext cx="9153234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Beta Diversity – Directional Turnover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16200000">
            <a:off x="7657241" y="5541815"/>
            <a:ext cx="23134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Tyler and Kowalewski (2017) </a:t>
            </a:r>
            <a:r>
              <a:rPr lang="en-US" sz="900" i="1" dirty="0" smtClean="0"/>
              <a:t>Proc. Roy. Soc. B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07816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9175" t="22073" r="8557" b="39805"/>
          <a:stretch/>
        </p:blipFill>
        <p:spPr>
          <a:xfrm>
            <a:off x="0" y="1925782"/>
            <a:ext cx="9071527" cy="236450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-9235"/>
            <a:ext cx="9153234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Beta Diversity - Variation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93459" y="6505236"/>
            <a:ext cx="23134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Tyler and Kowalewski (2017) </a:t>
            </a:r>
            <a:r>
              <a:rPr lang="en-US" sz="900" i="1" dirty="0" smtClean="0"/>
              <a:t>Proc. Roy. Soc. B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56014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01592" y="911119"/>
            <a:ext cx="6658553" cy="59337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12551"/>
            <a:ext cx="914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</a:t>
            </a:r>
            <a:r>
              <a:rPr lang="en-US" dirty="0" smtClean="0"/>
              <a:t>cale-dependence of Whittaker </a:t>
            </a:r>
            <a:r>
              <a:rPr lang="en-US" dirty="0" smtClean="0"/>
              <a:t>beta</a:t>
            </a:r>
          </a:p>
          <a:p>
            <a:pPr algn="ctr"/>
            <a:r>
              <a:rPr lang="en-US" dirty="0" smtClean="0"/>
              <a:t>(extreme when strong environmental gradients are present)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1859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732" t="22164" r="27990" b="8283"/>
          <a:stretch/>
        </p:blipFill>
        <p:spPr>
          <a:xfrm>
            <a:off x="716581" y="609634"/>
            <a:ext cx="6933605" cy="61264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-9235"/>
            <a:ext cx="9153234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Beta Diversity - Variation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93459" y="6505236"/>
            <a:ext cx="23134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Tyler and Kowalewski (2017) </a:t>
            </a:r>
            <a:r>
              <a:rPr lang="en-US" sz="900" i="1" dirty="0" smtClean="0"/>
              <a:t>Proc. Roy. Soc. B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21574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9072" t="15749" r="27268" b="7824"/>
          <a:stretch/>
        </p:blipFill>
        <p:spPr>
          <a:xfrm>
            <a:off x="905164" y="0"/>
            <a:ext cx="6954981" cy="68482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6200000">
            <a:off x="7657241" y="5541815"/>
            <a:ext cx="23134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Tyler and Kowalewski (2017) </a:t>
            </a:r>
            <a:r>
              <a:rPr lang="en-US" sz="900" i="1" dirty="0" smtClean="0"/>
              <a:t>Proc. Roy. Soc. B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96582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4183" y="1419908"/>
            <a:ext cx="64348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Live mollusks </a:t>
            </a:r>
            <a:r>
              <a:rPr lang="en-US" sz="2000" dirty="0" smtClean="0"/>
              <a:t>track </a:t>
            </a:r>
            <a:r>
              <a:rPr lang="en-US" sz="2000" dirty="0"/>
              <a:t>spatial patterns observed in macro-benthic communities of coastal North </a:t>
            </a:r>
            <a:r>
              <a:rPr lang="en-US" sz="2000" dirty="0" smtClean="0"/>
              <a:t>Carolina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Death Assemblages </a:t>
            </a:r>
            <a:r>
              <a:rPr lang="en-US" sz="2000" dirty="0" smtClean="0"/>
              <a:t>also track </a:t>
            </a:r>
            <a:r>
              <a:rPr lang="en-US" sz="2000" dirty="0"/>
              <a:t>spatial patterns observed in macro-benthic communities of coastal North </a:t>
            </a:r>
            <a:r>
              <a:rPr lang="en-US" sz="2000" dirty="0" smtClean="0"/>
              <a:t>Carolina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This study supports the emerging consensus that paleontological data from the youngest fossil record can provide meaningful </a:t>
            </a:r>
            <a:r>
              <a:rPr lang="en-US" sz="2000" dirty="0"/>
              <a:t>quantitative </a:t>
            </a:r>
            <a:r>
              <a:rPr lang="en-US" sz="2000" dirty="0" smtClean="0"/>
              <a:t>estimates of ecological patterns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144" y="-649"/>
            <a:ext cx="9144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Conclusions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28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profile-b.xx.fbcdn.net/hprofile-prn1/c27.18.225.225/s160x160/553982_10150778711587112_75426118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47169" y="595893"/>
            <a:ext cx="1665281" cy="166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http://academics.utep.edu/Portals/1224/National_Science_Foundation_Seal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549" y="898348"/>
            <a:ext cx="1362827" cy="136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5566" y="1237034"/>
            <a:ext cx="6612867" cy="3655219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sz="3375" b="1" dirty="0"/>
              <a:t>Funding from the </a:t>
            </a:r>
          </a:p>
          <a:p>
            <a:pPr marL="0" indent="0" algn="ctr">
              <a:buNone/>
            </a:pPr>
            <a:r>
              <a:rPr lang="en-US" sz="3375" b="1" dirty="0"/>
              <a:t>National Science Foundation </a:t>
            </a:r>
          </a:p>
          <a:p>
            <a:pPr marL="0" indent="0" algn="ctr">
              <a:buNone/>
            </a:pPr>
            <a:r>
              <a:rPr lang="en-US" sz="3375" b="1" dirty="0"/>
              <a:t>EAR-1243484</a:t>
            </a:r>
          </a:p>
          <a:p>
            <a:pPr marL="0" indent="0" algn="ctr">
              <a:buNone/>
            </a:pPr>
            <a:endParaRPr lang="en-US" sz="3375" dirty="0"/>
          </a:p>
          <a:p>
            <a:pPr marL="0" indent="0" algn="ctr">
              <a:buNone/>
            </a:pPr>
            <a:r>
              <a:rPr lang="en-US" b="1" dirty="0" smtClean="0"/>
              <a:t>J. Wilson,  A. </a:t>
            </a:r>
            <a:r>
              <a:rPr lang="en-US" b="1" dirty="0" err="1" smtClean="0"/>
              <a:t>Giuffre</a:t>
            </a:r>
            <a:r>
              <a:rPr lang="en-US" b="1" dirty="0" smtClean="0"/>
              <a:t>, A. Webb, S. </a:t>
            </a:r>
            <a:r>
              <a:rPr lang="en-US" b="1" dirty="0" err="1"/>
              <a:t>Casebolt</a:t>
            </a:r>
            <a:r>
              <a:rPr lang="en-US" b="1" dirty="0"/>
              <a:t>, </a:t>
            </a:r>
            <a:r>
              <a:rPr lang="en-US" b="1" dirty="0" smtClean="0"/>
              <a:t>T. Dexter, H. </a:t>
            </a:r>
            <a:r>
              <a:rPr lang="en-US" b="1" dirty="0" err="1"/>
              <a:t>McGettigan</a:t>
            </a:r>
            <a:r>
              <a:rPr lang="en-US" b="1" dirty="0" smtClean="0"/>
              <a:t>, A. Tucker, K. </a:t>
            </a:r>
            <a:r>
              <a:rPr lang="en-US" b="1" dirty="0"/>
              <a:t>Mack, </a:t>
            </a:r>
            <a:r>
              <a:rPr lang="en-US" b="1" dirty="0" smtClean="0"/>
              <a:t>M. </a:t>
            </a:r>
            <a:r>
              <a:rPr lang="en-US" b="1" dirty="0"/>
              <a:t>Meyer, </a:t>
            </a:r>
            <a:r>
              <a:rPr lang="en-US" b="1" dirty="0" smtClean="0"/>
              <a:t>S. </a:t>
            </a:r>
            <a:r>
              <a:rPr lang="en-US" b="1" dirty="0" err="1"/>
              <a:t>Paskvich</a:t>
            </a:r>
            <a:r>
              <a:rPr lang="en-US" b="1" dirty="0"/>
              <a:t>, </a:t>
            </a:r>
            <a:r>
              <a:rPr lang="en-US" b="1" dirty="0" smtClean="0"/>
              <a:t>J. </a:t>
            </a:r>
            <a:r>
              <a:rPr lang="en-US" b="1" dirty="0" err="1"/>
              <a:t>Sliko</a:t>
            </a:r>
            <a:r>
              <a:rPr lang="en-US" b="1" dirty="0" smtClean="0"/>
              <a:t>, J. </a:t>
            </a:r>
            <a:r>
              <a:rPr lang="en-US" b="1" dirty="0" err="1" smtClean="0"/>
              <a:t>Broce</a:t>
            </a:r>
            <a:r>
              <a:rPr lang="en-US" b="1" dirty="0" smtClean="0"/>
              <a:t>, D. Hawkins, </a:t>
            </a:r>
            <a:r>
              <a:rPr lang="en-US" b="1" dirty="0"/>
              <a:t>&amp;</a:t>
            </a:r>
            <a:r>
              <a:rPr lang="en-US" b="1" dirty="0" smtClean="0"/>
              <a:t> A. Hendy</a:t>
            </a:r>
          </a:p>
          <a:p>
            <a:pPr marL="0" indent="0" algn="ctr">
              <a:buNone/>
            </a:pPr>
            <a:r>
              <a:rPr lang="en-US" b="1" dirty="0" smtClean="0"/>
              <a:t>Participants in the Atlantic Coastal Plain Field Course, 2011</a:t>
            </a:r>
          </a:p>
          <a:p>
            <a:pPr marL="0" indent="0" algn="ctr">
              <a:buNone/>
            </a:pPr>
            <a:r>
              <a:rPr lang="en-US" b="1" dirty="0" smtClean="0"/>
              <a:t>Virginia Tech Department of Geosciences </a:t>
            </a:r>
            <a:r>
              <a:rPr lang="en-US" b="1" dirty="0" err="1" smtClean="0"/>
              <a:t>Gose</a:t>
            </a:r>
            <a:r>
              <a:rPr lang="en-US" b="1" dirty="0" smtClean="0"/>
              <a:t> Summer Fellowship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4015"/>
            <a:ext cx="9144000" cy="41549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Acknowledgments</a:t>
            </a:r>
          </a:p>
        </p:txBody>
      </p:sp>
      <p:pic>
        <p:nvPicPr>
          <p:cNvPr id="13" name="Picture 2" descr="Florida Museum of Natural Histor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457" y="5762756"/>
            <a:ext cx="3093167" cy="410981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8170" y="5709774"/>
            <a:ext cx="2704280" cy="51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6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383" y="1284514"/>
            <a:ext cx="7102217" cy="407536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98029" y="5486400"/>
            <a:ext cx="26838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Gotelli</a:t>
            </a:r>
            <a:r>
              <a:rPr lang="en-US" sz="1200" dirty="0" smtClean="0"/>
              <a:t> and Cowell 2001, </a:t>
            </a:r>
            <a:r>
              <a:rPr lang="en-US" sz="1200" i="1" dirty="0" smtClean="0"/>
              <a:t>Ecology Letters</a:t>
            </a:r>
            <a:endParaRPr lang="en-US" sz="1200" i="1" dirty="0"/>
          </a:p>
        </p:txBody>
      </p:sp>
      <p:sp>
        <p:nvSpPr>
          <p:cNvPr id="9" name="Rectangle 8"/>
          <p:cNvSpPr/>
          <p:nvPr/>
        </p:nvSpPr>
        <p:spPr>
          <a:xfrm>
            <a:off x="0" y="378768"/>
            <a:ext cx="9143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Species Accumulation Curves vs. Rarefaction Curves</a:t>
            </a:r>
          </a:p>
        </p:txBody>
      </p:sp>
    </p:spTree>
    <p:extLst>
      <p:ext uri="{BB962C8B-B14F-4D97-AF65-F5344CB8AC3E}">
        <p14:creationId xmlns:p14="http://schemas.microsoft.com/office/powerpoint/2010/main" val="21693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1563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Measuring Beta Diversity</a:t>
            </a:r>
          </a:p>
          <a:p>
            <a:pPr algn="ctr"/>
            <a:r>
              <a:rPr lang="en-US" dirty="0" smtClean="0"/>
              <a:t>(different methods depending on data types)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2510" y="1440933"/>
            <a:ext cx="85528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Presence-absence data</a:t>
            </a:r>
          </a:p>
          <a:p>
            <a:r>
              <a:rPr lang="en-US" dirty="0"/>
              <a:t>M</a:t>
            </a:r>
            <a:r>
              <a:rPr lang="en-US" dirty="0" smtClean="0"/>
              <a:t>any different (but often closely related) measures have been developed (many derive from a classic Whittaker approach) See </a:t>
            </a:r>
            <a:r>
              <a:rPr lang="en-US" dirty="0" err="1" smtClean="0"/>
              <a:t>Koleff</a:t>
            </a:r>
            <a:r>
              <a:rPr lang="en-US" dirty="0" smtClean="0"/>
              <a:t> et al. 2003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Or</a:t>
            </a:r>
          </a:p>
          <a:p>
            <a:r>
              <a:rPr lang="en-US" dirty="0" smtClean="0"/>
              <a:t>	</a:t>
            </a:r>
          </a:p>
          <a:p>
            <a:r>
              <a:rPr lang="en-US" dirty="0"/>
              <a:t>	</a:t>
            </a:r>
            <a:r>
              <a:rPr lang="en-US" dirty="0" smtClean="0"/>
              <a:t>  -1</a:t>
            </a:r>
          </a:p>
          <a:p>
            <a:endParaRPr lang="en-US" dirty="0" smtClean="0"/>
          </a:p>
          <a:p>
            <a:r>
              <a:rPr lang="en-US" dirty="0" smtClean="0"/>
              <a:t>Or additive:</a:t>
            </a:r>
          </a:p>
          <a:p>
            <a:endParaRPr lang="en-US" dirty="0" smtClean="0"/>
          </a:p>
          <a:p>
            <a:r>
              <a:rPr lang="en-US" dirty="0" smtClean="0"/>
              <a:t>Beta diversity in {Vegan}</a:t>
            </a:r>
          </a:p>
          <a:p>
            <a:r>
              <a:rPr lang="en-US" dirty="0" smtClean="0"/>
              <a:t>Function “</a:t>
            </a:r>
            <a:r>
              <a:rPr lang="en-US" dirty="0" err="1" smtClean="0"/>
              <a:t>betadiver</a:t>
            </a:r>
            <a:r>
              <a:rPr lang="en-US" dirty="0" smtClean="0"/>
              <a:t>” returns all metrics discussed in </a:t>
            </a:r>
            <a:r>
              <a:rPr lang="en-US" dirty="0" err="1" smtClean="0"/>
              <a:t>Koleff</a:t>
            </a:r>
            <a:r>
              <a:rPr lang="en-US" dirty="0" smtClean="0"/>
              <a:t> et al. 2003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2510" y="2505330"/>
            <a:ext cx="1091414" cy="293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2510" y="3700731"/>
            <a:ext cx="1024950" cy="325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14960" y="4267740"/>
            <a:ext cx="1266630" cy="25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134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1563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Measuring Beta Diversity</a:t>
            </a:r>
          </a:p>
          <a:p>
            <a:pPr algn="ctr"/>
            <a:r>
              <a:rPr lang="en-US" dirty="0" smtClean="0"/>
              <a:t>(different methods depending on data types)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2510" y="1440933"/>
            <a:ext cx="85528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Abundance data</a:t>
            </a:r>
          </a:p>
          <a:p>
            <a:r>
              <a:rPr lang="en-US" dirty="0" smtClean="0"/>
              <a:t>Again many different approaches exist.</a:t>
            </a:r>
          </a:p>
          <a:p>
            <a:endParaRPr lang="en-US" dirty="0" smtClean="0"/>
          </a:p>
          <a:p>
            <a:r>
              <a:rPr lang="en-US" u="sng" dirty="0" smtClean="0"/>
              <a:t>Classic approaches</a:t>
            </a:r>
            <a:endParaRPr lang="en-US" u="sng" dirty="0"/>
          </a:p>
          <a:p>
            <a:r>
              <a:rPr lang="en-US" dirty="0" smtClean="0"/>
              <a:t>Whittaker’s Beta</a:t>
            </a:r>
          </a:p>
          <a:p>
            <a:r>
              <a:rPr lang="en-US" dirty="0" smtClean="0"/>
              <a:t>Shannon Beta - a relatively popular approach (</a:t>
            </a:r>
            <a:r>
              <a:rPr lang="en-US" dirty="0" err="1" smtClean="0"/>
              <a:t>Jost</a:t>
            </a:r>
            <a:r>
              <a:rPr lang="en-US" dirty="0" smtClean="0"/>
              <a:t> 2006) {package ‘vegetarian’}</a:t>
            </a:r>
          </a:p>
          <a:p>
            <a:endParaRPr lang="en-US" dirty="0" smtClean="0"/>
          </a:p>
          <a:p>
            <a:r>
              <a:rPr lang="en-US" u="sng" dirty="0" smtClean="0"/>
              <a:t>Multivariate approaches</a:t>
            </a:r>
            <a:endParaRPr lang="en-US" u="sng" dirty="0"/>
          </a:p>
          <a:p>
            <a:r>
              <a:rPr lang="en-US" dirty="0" smtClean="0"/>
              <a:t>In recent years, the focus is increasingly converging on some way of measuring multivariate dispersion as captured by pairwise distances between sample units.</a:t>
            </a:r>
          </a:p>
          <a:p>
            <a:endParaRPr lang="en-US" dirty="0" smtClean="0"/>
          </a:p>
          <a:p>
            <a:r>
              <a:rPr lang="en-US" dirty="0" smtClean="0"/>
              <a:t>For example: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Beta Variance (Anderson et al. 2011)</a:t>
            </a:r>
          </a:p>
          <a:p>
            <a:endParaRPr lang="en-US" dirty="0"/>
          </a:p>
          <a:p>
            <a:r>
              <a:rPr lang="en-US" dirty="0"/>
              <a:t>Statistical testing (testing for homogeneity of dispersion) 	{</a:t>
            </a:r>
            <a:r>
              <a:rPr lang="en-US" dirty="0" err="1"/>
              <a:t>betadisper</a:t>
            </a:r>
            <a:r>
              <a:rPr lang="en-US" dirty="0"/>
              <a:t>} in </a:t>
            </a:r>
            <a:r>
              <a:rPr lang="en-US" dirty="0" smtClean="0"/>
              <a:t>vegan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4957" y="4922698"/>
            <a:ext cx="3474976" cy="52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3466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4914" y="-1"/>
            <a:ext cx="5061855" cy="6071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55621" y="5240698"/>
            <a:ext cx="18553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</a:t>
            </a:r>
            <a:r>
              <a:rPr lang="en-US" sz="1200" dirty="0" smtClean="0"/>
              <a:t>fter: Anderson et al. 2011</a:t>
            </a:r>
            <a:endParaRPr lang="en-US" sz="1200" dirty="0"/>
          </a:p>
        </p:txBody>
      </p:sp>
      <p:sp>
        <p:nvSpPr>
          <p:cNvPr id="4" name="Rectangle 3"/>
          <p:cNvSpPr/>
          <p:nvPr/>
        </p:nvSpPr>
        <p:spPr>
          <a:xfrm>
            <a:off x="5899107" y="320159"/>
            <a:ext cx="311154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Two types of </a:t>
            </a:r>
            <a:r>
              <a:rPr lang="el-GR" b="1" dirty="0"/>
              <a:t>β</a:t>
            </a:r>
            <a:r>
              <a:rPr lang="en-US" b="1" dirty="0"/>
              <a:t> </a:t>
            </a:r>
            <a:r>
              <a:rPr lang="en-US" b="1" dirty="0" smtClean="0"/>
              <a:t>diversity </a:t>
            </a:r>
          </a:p>
          <a:p>
            <a:endParaRPr lang="en-US" b="1" dirty="0" smtClean="0"/>
          </a:p>
          <a:p>
            <a:r>
              <a:rPr lang="el-GR" b="1" dirty="0" smtClean="0"/>
              <a:t>β</a:t>
            </a:r>
            <a:r>
              <a:rPr lang="en-US" b="1" dirty="0" smtClean="0"/>
              <a:t> turnover </a:t>
            </a:r>
          </a:p>
          <a:p>
            <a:r>
              <a:rPr lang="en-US" dirty="0" smtClean="0"/>
              <a:t>“Turnover in community structure along a gradient”</a:t>
            </a:r>
          </a:p>
          <a:p>
            <a:r>
              <a:rPr lang="en-US" dirty="0"/>
              <a:t>(Anderson et al. 2011)</a:t>
            </a:r>
          </a:p>
          <a:p>
            <a:endParaRPr lang="en-US" b="1" dirty="0" smtClean="0"/>
          </a:p>
          <a:p>
            <a:r>
              <a:rPr lang="en-US" dirty="0" smtClean="0"/>
              <a:t>Measured, for example, by pairwise dissimilarity measure between samples along a gradient.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r>
              <a:rPr lang="el-GR" b="1" dirty="0" smtClean="0"/>
              <a:t>β</a:t>
            </a:r>
            <a:r>
              <a:rPr lang="en-US" b="1" dirty="0" smtClean="0"/>
              <a:t> variation</a:t>
            </a:r>
            <a:endParaRPr lang="en-US" b="1" dirty="0"/>
          </a:p>
          <a:p>
            <a:r>
              <a:rPr lang="en-US" dirty="0" smtClean="0"/>
              <a:t>“Variation in </a:t>
            </a:r>
            <a:r>
              <a:rPr lang="en-US" dirty="0"/>
              <a:t>community structure </a:t>
            </a:r>
            <a:r>
              <a:rPr lang="en-US" dirty="0" smtClean="0"/>
              <a:t>among sample units within a given area” (Anderson et al. 2011)</a:t>
            </a:r>
          </a:p>
          <a:p>
            <a:endParaRPr lang="en-US" dirty="0"/>
          </a:p>
          <a:p>
            <a:r>
              <a:rPr lang="en-US" dirty="0" smtClean="0"/>
              <a:t>Measured by some parameter of dispersion (e.g., sum of pairwise distances)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08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sciencemag.org/content/295/5555/666/F1.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156172"/>
            <a:ext cx="6699248" cy="534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849" y="5488436"/>
            <a:ext cx="8886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Sørensen</a:t>
            </a:r>
            <a:r>
              <a:rPr lang="en-US" sz="1200" dirty="0"/>
              <a:t> similarity index between pairs of 1-ha plots as a function of distance between the plots. Only the four corner hectares of the BCI 50-ha plot were used to avoid undue influence of the single site. In Ecuador, the 25-ha plot was not included here, because species names have not yet been matched with the single hectares. Solid lines connect average values in various distance categories: red for Ecuador, black for Peru, and blue for Panama. Individual points for Peru were omitted to reduce clutter.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38925" y="444113"/>
            <a:ext cx="12899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Condit et al. 2002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4260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sciencemag.org/content/333/6050/1755/F1.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299" y="77463"/>
            <a:ext cx="4857749" cy="3919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sciencemag.org/content/333/6050/1755/F2.lar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19" y="4180360"/>
            <a:ext cx="5547555" cy="191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09575" y="2495550"/>
            <a:ext cx="1672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Kraft et al. 2011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56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13178</TotalTime>
  <Words>1029</Words>
  <Application>Microsoft Office PowerPoint</Application>
  <PresentationFormat>On-screen Show (4:3)</PresentationFormat>
  <Paragraphs>154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Arial Black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Kowalewski,Michal</dc:creator>
  <cp:lastModifiedBy>Kowalewski,Michal</cp:lastModifiedBy>
  <cp:revision>329</cp:revision>
  <cp:lastPrinted>2013-11-02T19:55:32Z</cp:lastPrinted>
  <dcterms:created xsi:type="dcterms:W3CDTF">2013-06-29T16:22:45Z</dcterms:created>
  <dcterms:modified xsi:type="dcterms:W3CDTF">2018-08-02T12:57:38Z</dcterms:modified>
</cp:coreProperties>
</file>